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8"/>
  </p:notesMasterIdLst>
  <p:sldIdLst>
    <p:sldId id="743" r:id="rId5"/>
    <p:sldId id="259" r:id="rId6"/>
    <p:sldId id="278" r:id="rId7"/>
    <p:sldId id="276" r:id="rId8"/>
    <p:sldId id="744" r:id="rId9"/>
    <p:sldId id="746" r:id="rId10"/>
    <p:sldId id="739" r:id="rId11"/>
    <p:sldId id="279" r:id="rId12"/>
    <p:sldId id="715" r:id="rId13"/>
    <p:sldId id="720" r:id="rId14"/>
    <p:sldId id="717" r:id="rId15"/>
    <p:sldId id="721" r:id="rId16"/>
    <p:sldId id="719" r:id="rId17"/>
    <p:sldId id="718" r:id="rId18"/>
    <p:sldId id="748" r:id="rId19"/>
    <p:sldId id="749" r:id="rId20"/>
    <p:sldId id="751" r:id="rId21"/>
    <p:sldId id="723" r:id="rId22"/>
    <p:sldId id="725" r:id="rId23"/>
    <p:sldId id="726" r:id="rId24"/>
    <p:sldId id="750" r:id="rId25"/>
    <p:sldId id="727" r:id="rId26"/>
    <p:sldId id="275" r:id="rId27"/>
  </p:sldIdLst>
  <p:sldSz cx="12192000" cy="6858000"/>
  <p:notesSz cx="6858000" cy="9144000"/>
  <p:embeddedFontLst>
    <p:embeddedFont>
      <p:font typeface="Georgia" panose="02040502050405020303" pitchFamily="18" charset="0"/>
      <p:regular r:id="rId29"/>
      <p:bold r:id="rId30"/>
      <p:italic r:id="rId31"/>
      <p:boldItalic r:id="rId32"/>
    </p:embeddedFont>
    <p:embeddedFont>
      <p:font typeface="Nocturne Serif" panose="020B0604020202020204" charset="0"/>
      <p:regular r:id="rId33"/>
      <p:bold r:id="rId34"/>
      <p:italic r:id="rId35"/>
      <p:boldItalic r:id="rId36"/>
    </p:embeddedFont>
    <p:embeddedFont>
      <p:font typeface="Nocturne Serif SemiBold" panose="020B0604020202020204" charset="0"/>
      <p:bold r:id="rId37"/>
      <p:boldItalic r:id="rId38"/>
    </p:embeddedFont>
    <p:embeddedFont>
      <p:font typeface="Segoe UI" panose="020B0502040204020203" pitchFamily="34" charset="0"/>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D3A8"/>
    <a:srgbClr val="FFCF38"/>
    <a:srgbClr val="17375D"/>
    <a:srgbClr val="9BCBEB"/>
    <a:srgbClr val="71CC98"/>
    <a:srgbClr val="0054A6"/>
    <a:srgbClr val="2C9551"/>
    <a:srgbClr val="FFC72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D67F08-9904-4D76-9AE0-4FFFCBBAB38B}" v="22" dt="2026-06-24T19:02:40.9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71" autoAdjust="0"/>
    <p:restoredTop sz="73356" autoAdjust="0"/>
  </p:normalViewPr>
  <p:slideViewPr>
    <p:cSldViewPr snapToGrid="0">
      <p:cViewPr varScale="1">
        <p:scale>
          <a:sx n="113" d="100"/>
          <a:sy n="113" d="100"/>
        </p:scale>
        <p:origin x="1884" y="102"/>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font" Target="fonts/font14.fntdata"/><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218BDB03-94D1-384A-BA9A-939B25D8C44B}" type="datetimeFigureOut">
              <a:rPr lang="en-US" smtClean="0"/>
              <a:pPr/>
              <a:t>7/9/2026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51E9B0D9-5E49-A84D-8CCA-5CC400F172C9}" type="slidenum">
              <a:rPr lang="en-US" smtClean="0"/>
              <a:pPr/>
              <a:t>‹#›</a:t>
            </a:fld>
            <a:endParaRPr lang="en-US" dirty="0"/>
          </a:p>
        </p:txBody>
      </p:sp>
    </p:spTree>
    <p:extLst>
      <p:ext uri="{BB962C8B-B14F-4D97-AF65-F5344CB8AC3E}">
        <p14:creationId xmlns:p14="http://schemas.microsoft.com/office/powerpoint/2010/main" val="3293345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spp.org/news-list/spp-board-approves-new-planning-reserve-margins-to-protect-against-high-winter-summer-us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datacenterknowledge.com/energy-power-supply/data-centers-to-drive-surging-global-power-demand-iea"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climawellsystem.co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9B0D9-5E49-A84D-8CCA-5CC400F172C9}" type="slidenum">
              <a:rPr lang="en-US" smtClean="0"/>
              <a:pPr/>
              <a:t>1</a:t>
            </a:fld>
            <a:endParaRPr lang="en-US" dirty="0"/>
          </a:p>
        </p:txBody>
      </p:sp>
    </p:spTree>
    <p:extLst>
      <p:ext uri="{BB962C8B-B14F-4D97-AF65-F5344CB8AC3E}">
        <p14:creationId xmlns:p14="http://schemas.microsoft.com/office/powerpoint/2010/main" val="2418039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7624D-8175-E0AE-368A-9A545E259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345F0-D4DE-0963-7D58-11BCC6D126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A58D15-F3F5-6987-5665-4E821ED60D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Narration: First, the electric grid operators must consider how different energy assets will affect their grid’s stability and reliability. The grid does </a:t>
            </a:r>
            <a:r>
              <a:rPr lang="en-US" sz="1200" b="1" i="0" kern="1200" dirty="0">
                <a:solidFill>
                  <a:schemeClr val="tx1"/>
                </a:solidFill>
                <a:effectLst/>
                <a:ea typeface="+mn-ea"/>
                <a:cs typeface="+mn-cs"/>
              </a:rPr>
              <a:t>not</a:t>
            </a:r>
            <a:r>
              <a:rPr lang="en-US" sz="1200" b="0" i="0" kern="1200" dirty="0">
                <a:solidFill>
                  <a:schemeClr val="tx1"/>
                </a:solidFill>
                <a:effectLst/>
                <a:ea typeface="+mn-ea"/>
                <a:cs typeface="+mn-cs"/>
              </a:rPr>
              <a:t> value all generation equally, which means that the power plant’s nameplate capacity, basically it’s theoretical output, whether from coal, natural gas, solar or wind, will not get fully counted. Grid operators establish an Accredited Capacity or Effective Load Carrying Capability to these generating assets and assigns the capacity value – basically how much they will count it for.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Solar &amp; wind have </a:t>
            </a:r>
            <a:r>
              <a:rPr lang="en-US" sz="1200" b="1" i="0" kern="1200" dirty="0">
                <a:solidFill>
                  <a:schemeClr val="tx1"/>
                </a:solidFill>
                <a:effectLst/>
                <a:ea typeface="+mn-ea"/>
                <a:cs typeface="+mn-cs"/>
              </a:rPr>
              <a:t>much lower accredited capacity values</a:t>
            </a:r>
            <a:r>
              <a:rPr lang="en-US" sz="1200" b="0" i="0" kern="1200" dirty="0">
                <a:solidFill>
                  <a:schemeClr val="tx1"/>
                </a:solidFill>
                <a:effectLst/>
                <a:ea typeface="+mn-ea"/>
                <a:cs typeface="+mn-cs"/>
              </a:rPr>
              <a:t> than thermal units, like gas and coal. Grid operators must consider </a:t>
            </a:r>
            <a:r>
              <a:rPr lang="en-US" sz="1200" b="1" i="0" kern="1200" dirty="0">
                <a:solidFill>
                  <a:schemeClr val="tx1"/>
                </a:solidFill>
                <a:effectLst/>
                <a:ea typeface="+mn-ea"/>
                <a:cs typeface="+mn-cs"/>
              </a:rPr>
              <a:t>peak‑risk timing</a:t>
            </a:r>
            <a:r>
              <a:rPr lang="en-US" sz="1200" b="0" i="0" kern="1200" dirty="0">
                <a:solidFill>
                  <a:schemeClr val="tx1"/>
                </a:solidFill>
                <a:effectLst/>
                <a:ea typeface="+mn-ea"/>
                <a:cs typeface="+mn-cs"/>
              </a:rPr>
              <a:t>, not necessarily politics, emissions, or cost. As you might expect, coal and gas remain the backbone of </a:t>
            </a:r>
            <a:r>
              <a:rPr lang="en-US" sz="1200" b="1" i="0" kern="1200" dirty="0">
                <a:solidFill>
                  <a:schemeClr val="tx1"/>
                </a:solidFill>
                <a:effectLst/>
                <a:ea typeface="+mn-ea"/>
                <a:cs typeface="+mn-cs"/>
              </a:rPr>
              <a:t>capacity reliability</a:t>
            </a:r>
            <a:r>
              <a:rPr lang="en-US" sz="1200" b="0" i="0" kern="1200" dirty="0">
                <a:solidFill>
                  <a:schemeClr val="tx1"/>
                </a:solidFill>
                <a:effectLs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chemeClr val="tx1"/>
                </a:solidFill>
                <a:effectLs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Let’s look at an example. A hypothetical data center is claiming their energy is matched by a wind farm. For the sake of argument, we’ll say the data center requires 100 MW of power, so they contract for a 100 MW wind farm somewhere else on the grid to match that need. The data center likely doesn’t rely on that wind farm, because they also want highly reliable energy. The grid operator will count the wind farm’s energy for providing 10-20 MW, even though it is designed for 100 MW. Yet the data center will still require that 100MW is available 24/7, often contractually. So, the utility still needs 80-90MW of baseload generation online and ready to go for them at any moment, which includes when wind and solar energy are not available. That baseload generation is nearly exclusively natural gas and/or coal-fired generation.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It gets even more challenging when you consider seasonal changes, which is the second consideration grid operators must consider.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https://www.ndic.nd.gov/sites/www/files/documents/Transmission-Authority/Publications/Other%20Studies/Forecasting-Resource-Adequacy-in-Southwest-Po-2023.pdf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https://docs.nrel.gov/docs/fy25osti/89587.pdf</a:t>
            </a:r>
          </a:p>
        </p:txBody>
      </p:sp>
      <p:sp>
        <p:nvSpPr>
          <p:cNvPr id="4" name="Slide Number Placeholder 3">
            <a:extLst>
              <a:ext uri="{FF2B5EF4-FFF2-40B4-BE49-F238E27FC236}">
                <a16:creationId xmlns:a16="http://schemas.microsoft.com/office/drawing/2014/main" id="{F9A2EF29-06F6-A15D-483A-4DB4DB618F63}"/>
              </a:ext>
            </a:extLst>
          </p:cNvPr>
          <p:cNvSpPr>
            <a:spLocks noGrp="1"/>
          </p:cNvSpPr>
          <p:nvPr>
            <p:ph type="sldNum" sz="quarter" idx="5"/>
          </p:nvPr>
        </p:nvSpPr>
        <p:spPr/>
        <p:txBody>
          <a:bodyPr/>
          <a:lstStyle/>
          <a:p>
            <a:fld id="{51E9B0D9-5E49-A84D-8CCA-5CC400F172C9}" type="slidenum">
              <a:rPr lang="en-US" smtClean="0"/>
              <a:t>10</a:t>
            </a:fld>
            <a:endParaRPr lang="en-US"/>
          </a:p>
        </p:txBody>
      </p:sp>
    </p:spTree>
    <p:extLst>
      <p:ext uri="{BB962C8B-B14F-4D97-AF65-F5344CB8AC3E}">
        <p14:creationId xmlns:p14="http://schemas.microsoft.com/office/powerpoint/2010/main" val="3957464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Narration: Over the past couple of years, it’s been decided that our generation capacity for summer is not the same as our capacity for winter.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After major winter storms hit Texas and the Midwest, including deaths and weeks-long outages, the grid operator made some new, additional requirements to better protect grid reliability and resilience. </a:t>
            </a:r>
          </a:p>
        </p:txBody>
      </p:sp>
      <p:sp>
        <p:nvSpPr>
          <p:cNvPr id="4" name="Slide Number Placeholder 3"/>
          <p:cNvSpPr>
            <a:spLocks noGrp="1"/>
          </p:cNvSpPr>
          <p:nvPr>
            <p:ph type="sldNum" sz="quarter" idx="5"/>
          </p:nvPr>
        </p:nvSpPr>
        <p:spPr/>
        <p:txBody>
          <a:bodyPr/>
          <a:lstStyle/>
          <a:p>
            <a:fld id="{51E9B0D9-5E49-A84D-8CCA-5CC400F172C9}" type="slidenum">
              <a:rPr lang="en-US" smtClean="0"/>
              <a:t>11</a:t>
            </a:fld>
            <a:endParaRPr lang="en-US"/>
          </a:p>
        </p:txBody>
      </p:sp>
    </p:spTree>
    <p:extLst>
      <p:ext uri="{BB962C8B-B14F-4D97-AF65-F5344CB8AC3E}">
        <p14:creationId xmlns:p14="http://schemas.microsoft.com/office/powerpoint/2010/main" val="1607860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AF7C8-1EF8-52BE-AB2E-74321A92C1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99CF1-6BAC-5FD4-445F-A609BF126A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A5E735-10F7-B14D-A938-6D475A1B19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Narration: With reliability issues getting more significant in the winter, the grid operators put in new planning reserve margins. These margins are extra capacity (above anticipated peak demand) that a grid operator requires a utility to have available, even during extreme weather conditions, during the winter months.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This new planning reserve margin puts additional strain on assets that have a higher capacity factor in the winter – like gas and coal – minimizing the capacity of the wind and solar assets assigned to the data centers. As you can see, these margins went up by 15% this past year and will go up to 36% into the next year and get all the way to 38% by 2030. This information is for the Southwest Power Pool throughout the Midwest, but similar values are being seen across the country. Power providers must now show that they can produce this additional capacity during the winter months, when solar and wind are typically at their lowest generation.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For this reason, data centers are often adding renewable energy into the region but their need for year-round power forces utilities to keep running legacy plants that rely on fossil-fuels.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SPP board approves new planning reserve margins to protect against high winter, summer use - Southwest Power Pool</a:t>
            </a:r>
            <a:endParaRPr lang="en-US" sz="1200" b="0" i="0" kern="1200" dirty="0">
              <a:solidFill>
                <a:schemeClr val="tx1"/>
              </a:solidFill>
              <a:effectLst/>
              <a:ea typeface="+mn-ea"/>
              <a:cs typeface="+mn-cs"/>
            </a:endParaRPr>
          </a:p>
        </p:txBody>
      </p:sp>
      <p:sp>
        <p:nvSpPr>
          <p:cNvPr id="4" name="Slide Number Placeholder 3">
            <a:extLst>
              <a:ext uri="{FF2B5EF4-FFF2-40B4-BE49-F238E27FC236}">
                <a16:creationId xmlns:a16="http://schemas.microsoft.com/office/drawing/2014/main" id="{AF972B3D-9A4F-091D-3192-C718307661FC}"/>
              </a:ext>
            </a:extLst>
          </p:cNvPr>
          <p:cNvSpPr>
            <a:spLocks noGrp="1"/>
          </p:cNvSpPr>
          <p:nvPr>
            <p:ph type="sldNum" sz="quarter" idx="5"/>
          </p:nvPr>
        </p:nvSpPr>
        <p:spPr/>
        <p:txBody>
          <a:bodyPr/>
          <a:lstStyle/>
          <a:p>
            <a:fld id="{51E9B0D9-5E49-A84D-8CCA-5CC400F172C9}" type="slidenum">
              <a:rPr lang="en-US" smtClean="0"/>
              <a:t>12</a:t>
            </a:fld>
            <a:endParaRPr lang="en-US"/>
          </a:p>
        </p:txBody>
      </p:sp>
    </p:spTree>
    <p:extLst>
      <p:ext uri="{BB962C8B-B14F-4D97-AF65-F5344CB8AC3E}">
        <p14:creationId xmlns:p14="http://schemas.microsoft.com/office/powerpoint/2010/main" val="3377922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731F5-60D0-EEDC-3A96-7CE345D25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47AF92-A86C-F5D8-63D9-FAE5C17462F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22DD29F-08B1-A34B-E82A-EDB5CA517AAC}"/>
              </a:ext>
            </a:extLst>
          </p:cNvPr>
          <p:cNvSpPr>
            <a:spLocks noGrp="1"/>
          </p:cNvSpPr>
          <p:nvPr>
            <p:ph type="body" idx="1"/>
          </p:nvPr>
        </p:nvSpPr>
        <p:spPr/>
        <p:txBody>
          <a:bodyPr/>
          <a:lstStyle/>
          <a:p>
            <a:r>
              <a:rPr lang="en-US" dirty="0"/>
              <a:t>Narration: This combination of factors has led to several communities having to keep legacy generation online, even while adding newer, cleaner generating assets to their energy production portfolio.</a:t>
            </a:r>
          </a:p>
          <a:p>
            <a:endParaRPr lang="en-US" dirty="0"/>
          </a:p>
          <a:p>
            <a:r>
              <a:rPr lang="en-US" dirty="0"/>
              <a:t>Take, as an example, Omaha, Nebraska. They have recently added 17 data centers from Meta and Google alone in the vicinity, along with a few other smaller companies. In 2014, the Omaha Public Power District, the local electric utility, promised to shut down the coal generating plants by 2023. These 60-year-old coal fired units are located in the middle of a predominantly black neighborhood due to historical redlining in the city. In fact, pollution from that plant is estimated by the EPA to cause 120 asthma attacks, 11 heart attacks, and 18 excess deaths each year. </a:t>
            </a:r>
          </a:p>
          <a:p>
            <a:endParaRPr lang="en-US" dirty="0"/>
          </a:p>
          <a:p>
            <a:r>
              <a:rPr lang="en-US" dirty="0"/>
              <a:t>However, when Meta and Google announced their arrival in the Omaha area, the utility delayed the retirement of coal generation. In a Washington Post article on this delay, reporters identified that Meta’s data centers alone used as much energy as the coal plant produces, which is enough energy to power half of the homes in Omaha. Furthermore, it’s known that Google’s electricity needs far exceed Meta’s in the same region.  </a:t>
            </a:r>
          </a:p>
          <a:p>
            <a:endParaRPr lang="en-US" dirty="0"/>
          </a:p>
          <a:p>
            <a:r>
              <a:rPr lang="en-US" dirty="0"/>
              <a:t>These delays in stopping the burning of coal continue as the result of lawsuits and bills in the state legislature requiring that the coal plants continue operating, despite significant public pushback. </a:t>
            </a:r>
          </a:p>
          <a:p>
            <a:endParaRPr lang="en-US" dirty="0"/>
          </a:p>
          <a:p>
            <a:endParaRPr lang="en-US" dirty="0"/>
          </a:p>
          <a:p>
            <a:endParaRPr lang="en-US" dirty="0"/>
          </a:p>
          <a:p>
            <a:r>
              <a:rPr lang="en-US" dirty="0"/>
              <a:t>https://www.washingtonpost.com/business/2024/10/08/google-meta-omaha-data-centers/</a:t>
            </a:r>
          </a:p>
          <a:p>
            <a:endParaRPr lang="en-US" dirty="0"/>
          </a:p>
          <a:p>
            <a:r>
              <a:rPr lang="en-US" dirty="0"/>
              <a:t>https://www.3newsnow.com/north-omaha/lawsuit-seeks-to-keep-north-omaha-coal-plant-running-amid-community-push-for-clean-energy </a:t>
            </a:r>
          </a:p>
        </p:txBody>
      </p:sp>
      <p:sp>
        <p:nvSpPr>
          <p:cNvPr id="4" name="Slide Number Placeholder 3">
            <a:extLst>
              <a:ext uri="{FF2B5EF4-FFF2-40B4-BE49-F238E27FC236}">
                <a16:creationId xmlns:a16="http://schemas.microsoft.com/office/drawing/2014/main" id="{0912B692-1ED0-8486-95FD-52AEB3F6AFB6}"/>
              </a:ext>
            </a:extLst>
          </p:cNvPr>
          <p:cNvSpPr>
            <a:spLocks noGrp="1"/>
          </p:cNvSpPr>
          <p:nvPr>
            <p:ph type="sldNum" sz="quarter" idx="5"/>
          </p:nvPr>
        </p:nvSpPr>
        <p:spPr/>
        <p:txBody>
          <a:bodyPr/>
          <a:lstStyle/>
          <a:p>
            <a:fld id="{51E9B0D9-5E49-A84D-8CCA-5CC400F172C9}" type="slidenum">
              <a:rPr lang="en-US" smtClean="0"/>
              <a:t>13</a:t>
            </a:fld>
            <a:endParaRPr lang="en-US"/>
          </a:p>
        </p:txBody>
      </p:sp>
    </p:spTree>
    <p:extLst>
      <p:ext uri="{BB962C8B-B14F-4D97-AF65-F5344CB8AC3E}">
        <p14:creationId xmlns:p14="http://schemas.microsoft.com/office/powerpoint/2010/main" val="3559248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Narrative: Although Omaha is one illustrative example, this trend is happening nationally, with the federal government vowing to keep all US Coal plants running. This move has stopped at least five coal power plants from fulfilling their scheduled retirements, including one that is not actively running, and it is raising concerns over US emissions, which rose for the first time since the Covid dip. It also calls into question extending the life of legacy generation assets that are well beyond their lifespan. Many are showing signs of age through failures, expensive repairs, and long outages.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of this leads to a wicked problem, where the economic factors are in competition with the social and environmental concerns.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https://apnews.com/article/carbon-pollution-trump-winter-data-centers-ai-680bbad6bab9a9e98421a48cb929d389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https://www.nytimes.com/2026/01/13/climate/us-emissions-2025-coal-power.html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https://www.3newsnow.com/north-omaha/north-omaha-senator-calls-for-transparency-after-steam-tube-failure-at-power-station</a:t>
            </a:r>
          </a:p>
          <a:p>
            <a:r>
              <a:rPr lang="en-US" dirty="0"/>
              <a:t>https://www.bloomberg.com/news/articles/2026-01-15/trump-officials-vow-to-keep-all-us-coal-plants-running</a:t>
            </a:r>
          </a:p>
        </p:txBody>
      </p:sp>
      <p:sp>
        <p:nvSpPr>
          <p:cNvPr id="4" name="Slide Number Placeholder 3"/>
          <p:cNvSpPr>
            <a:spLocks noGrp="1"/>
          </p:cNvSpPr>
          <p:nvPr>
            <p:ph type="sldNum" sz="quarter" idx="5"/>
          </p:nvPr>
        </p:nvSpPr>
        <p:spPr/>
        <p:txBody>
          <a:bodyPr/>
          <a:lstStyle/>
          <a:p>
            <a:fld id="{51E9B0D9-5E49-A84D-8CCA-5CC400F172C9}" type="slidenum">
              <a:rPr lang="en-US" smtClean="0"/>
              <a:t>14</a:t>
            </a:fld>
            <a:endParaRPr lang="en-US"/>
          </a:p>
        </p:txBody>
      </p:sp>
    </p:spTree>
    <p:extLst>
      <p:ext uri="{BB962C8B-B14F-4D97-AF65-F5344CB8AC3E}">
        <p14:creationId xmlns:p14="http://schemas.microsoft.com/office/powerpoint/2010/main" val="1679741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D1908-607D-A37A-B3CE-F48B43A85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D442CB-8E44-023F-1D23-E3CA5BE018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CAC5F5-68D3-72F6-B9CC-CFBACF3B2D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Narrative: This leads to a real tension being played out in real time. We’ll take economics and social first.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one side, the public is demanding that data centers start to pay more for their energy to compensate for the need to build up infrastructure or keep legacy infrastructure online. In Rochester, Minnesota, for example, Google, Xcel Energy, and Form Energy created a clean‑energy‑powered, ratepayer‑protected, economically beneficial data‑center plan – called the Pine Island Data Hub. They have the goal of adding 1.9 gigawatts of new clean capacity while also ensuring that Xcel energy customers don’t see increased rates.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is this not perfect and why is their backlash? Although it does more meaningfully promote renewables and battery technology over previous data center projects, there remain significant environmental concerns for a project of this size.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https://www.nytimes.com/2026/01/15/business/energy-environment/data-center-energy-electricity-costs.html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https://hoodline.com/2026/02/google-s-pine-island-data-hub-deal-sparks-big-money-and-bigger-backlash/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1D71A8A6-A6A2-DE63-5E3B-2B5B0F7BD861}"/>
              </a:ext>
            </a:extLst>
          </p:cNvPr>
          <p:cNvSpPr>
            <a:spLocks noGrp="1"/>
          </p:cNvSpPr>
          <p:nvPr>
            <p:ph type="sldNum" sz="quarter" idx="5"/>
          </p:nvPr>
        </p:nvSpPr>
        <p:spPr/>
        <p:txBody>
          <a:bodyPr/>
          <a:lstStyle/>
          <a:p>
            <a:fld id="{51E9B0D9-5E49-A84D-8CCA-5CC400F172C9}" type="slidenum">
              <a:rPr lang="en-US" smtClean="0"/>
              <a:t>15</a:t>
            </a:fld>
            <a:endParaRPr lang="en-US"/>
          </a:p>
        </p:txBody>
      </p:sp>
    </p:spTree>
    <p:extLst>
      <p:ext uri="{BB962C8B-B14F-4D97-AF65-F5344CB8AC3E}">
        <p14:creationId xmlns:p14="http://schemas.microsoft.com/office/powerpoint/2010/main" val="16765906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47579-2203-49F2-6DB0-17E665DD5A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75BF1-1100-BAD0-2DDE-600DD8E159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789310-80AA-A466-70BE-1643EE6191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Narrative: Furthermore, some companies are moving away from using grid energy. Data center operators, especially </a:t>
            </a:r>
            <a:r>
              <a:rPr lang="en-US" dirty="0" err="1"/>
              <a:t>hyperscalers</a:t>
            </a:r>
            <a:r>
              <a:rPr lang="en-US" dirty="0"/>
              <a:t> that operate a vast network of data centers and provide the backbone of AI and the internet, are getting a realization that the amount of power they need may not even be available on the grid. In addition, grid interconnection timelines are very slow (often 3 – 7 years out). For this reason, companies, like </a:t>
            </a:r>
            <a:r>
              <a:rPr lang="en-US" dirty="0" err="1"/>
              <a:t>xAI</a:t>
            </a:r>
            <a:r>
              <a:rPr lang="en-US" dirty="0"/>
              <a:t>, have rapidly deployed behind-the-meter projects like mobile gas generators to power their data-center sites.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can support some of the economic challenges, but it often exacerbates the social and environmental concerns, where the public gets little say on the operation of these assets.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often dirty and loud solutions have caused a lot of controversy, but it is becoming an increasingly common development strategy.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Often, the public must step in to sway policy on how these data centers get their energy, which can have a major impact on the potential emissions, noise and environmental justice concerns. For example, there are some renewables and behind-the-meter grid alternatives, such as fuel cells, that are gaining traction as a cost-effective and time-saving solution.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Advocating your cares and concerns on this issue to elected officials is critical right now, as the policies are being written at the local, state and national levels. In particular, early action, when zoning and planning is taking place, is critical.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https://www.nytimes.com/2026/01/15/business/energy-environment/data-center-energy-electricity-costs.html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https://hoodline.com/2026/02/google-s-pine-island-data-hub-deal-sparks-big-money-and-bigger-backlash/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https://www.theatlantic.com/magazine/2026/04/ai-data-centers-energy-demands/686064/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https://www.datacenterknowledge.com/energy-power-supply/report-more-data-centers-will-unplug-from-grid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1AD4D8BA-ACE2-6A5B-BE16-AD94E63C57D1}"/>
              </a:ext>
            </a:extLst>
          </p:cNvPr>
          <p:cNvSpPr>
            <a:spLocks noGrp="1"/>
          </p:cNvSpPr>
          <p:nvPr>
            <p:ph type="sldNum" sz="quarter" idx="5"/>
          </p:nvPr>
        </p:nvSpPr>
        <p:spPr/>
        <p:txBody>
          <a:bodyPr/>
          <a:lstStyle/>
          <a:p>
            <a:fld id="{51E9B0D9-5E49-A84D-8CCA-5CC400F172C9}" type="slidenum">
              <a:rPr lang="en-US" smtClean="0"/>
              <a:t>16</a:t>
            </a:fld>
            <a:endParaRPr lang="en-US"/>
          </a:p>
        </p:txBody>
      </p:sp>
    </p:spTree>
    <p:extLst>
      <p:ext uri="{BB962C8B-B14F-4D97-AF65-F5344CB8AC3E}">
        <p14:creationId xmlns:p14="http://schemas.microsoft.com/office/powerpoint/2010/main" val="2247901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2F80C-8F85-39B5-ADC5-1DFB7278A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076AD-A29F-2102-2D6D-634E0E099F9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6C59F98-3A9E-F391-D699-EDAAA9DDA79B}"/>
              </a:ext>
            </a:extLst>
          </p:cNvPr>
          <p:cNvSpPr>
            <a:spLocks noGrp="1"/>
          </p:cNvSpPr>
          <p:nvPr>
            <p:ph type="body" idx="1"/>
          </p:nvPr>
        </p:nvSpPr>
        <p:spPr/>
        <p:txBody>
          <a:bodyPr/>
          <a:lstStyle/>
          <a:p>
            <a:r>
              <a:rPr lang="en-US" dirty="0"/>
              <a:t>Narration: We hope that you have a slightly broader understanding of this wicked problem in sustainability, where the interconnected challenges are very real and very complex. </a:t>
            </a:r>
          </a:p>
          <a:p>
            <a:endParaRPr lang="en-US" dirty="0"/>
          </a:p>
          <a:p>
            <a:r>
              <a:rPr lang="en-US" dirty="0"/>
              <a:t>Image: https://nebraskaexaminer.com/2022/07/28/facebook-parent-company-meta-continues-growth-in-nebraskas-sarpy-county/ </a:t>
            </a:r>
          </a:p>
        </p:txBody>
      </p:sp>
      <p:sp>
        <p:nvSpPr>
          <p:cNvPr id="4" name="Slide Number Placeholder 3">
            <a:extLst>
              <a:ext uri="{FF2B5EF4-FFF2-40B4-BE49-F238E27FC236}">
                <a16:creationId xmlns:a16="http://schemas.microsoft.com/office/drawing/2014/main" id="{E8B23AC8-E58B-41BE-089A-5EE0A7A95B34}"/>
              </a:ext>
            </a:extLst>
          </p:cNvPr>
          <p:cNvSpPr>
            <a:spLocks noGrp="1"/>
          </p:cNvSpPr>
          <p:nvPr>
            <p:ph type="sldNum" sz="quarter" idx="5"/>
          </p:nvPr>
        </p:nvSpPr>
        <p:spPr/>
        <p:txBody>
          <a:bodyPr/>
          <a:lstStyle/>
          <a:p>
            <a:fld id="{51E9B0D9-5E49-A84D-8CCA-5CC400F172C9}" type="slidenum">
              <a:rPr lang="en-US" smtClean="0"/>
              <a:t>17</a:t>
            </a:fld>
            <a:endParaRPr lang="en-US"/>
          </a:p>
        </p:txBody>
      </p:sp>
    </p:spTree>
    <p:extLst>
      <p:ext uri="{BB962C8B-B14F-4D97-AF65-F5344CB8AC3E}">
        <p14:creationId xmlns:p14="http://schemas.microsoft.com/office/powerpoint/2010/main" val="2098089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082299-E93F-4157-AE36-8BD590008E25}" type="slidenum">
              <a:rPr lang="en-US" smtClean="0"/>
              <a:t>19</a:t>
            </a:fld>
            <a:endParaRPr lang="en-US"/>
          </a:p>
        </p:txBody>
      </p:sp>
    </p:spTree>
    <p:extLst>
      <p:ext uri="{BB962C8B-B14F-4D97-AF65-F5344CB8AC3E}">
        <p14:creationId xmlns:p14="http://schemas.microsoft.com/office/powerpoint/2010/main" val="3756218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Narration: Any engagement with the news or social media will likely lead you to two conclusions. One - AI and Data Centers are already prolific and they are growing and two – their expansion will affect environmental sustainability. In this presentation, we’ll take that notion a step further and identify AI and Data Centers as a wicked problem in sustainability. What do we mean by a wicked problem? A wicked problem in sustainability is a complex, interconnected challenge involving environmental, social, and economic systems that is difficult to clearly define. It has no single correct solution and attempts to solve it often create new problems or shift impacts across stakeholders, places, or generations.</a:t>
            </a:r>
          </a:p>
          <a:p>
            <a:endParaRPr lang="en-US" dirty="0"/>
          </a:p>
          <a:p>
            <a:r>
              <a:rPr lang="en-US" dirty="0"/>
              <a:t>Image: https://nebraskaexaminer.com/2022/07/28/facebook-parent-company-meta-continues-growth-in-nebraskas-sarpy-county/ </a:t>
            </a:r>
          </a:p>
        </p:txBody>
      </p:sp>
      <p:sp>
        <p:nvSpPr>
          <p:cNvPr id="4" name="Slide Number Placeholder 3"/>
          <p:cNvSpPr>
            <a:spLocks noGrp="1"/>
          </p:cNvSpPr>
          <p:nvPr>
            <p:ph type="sldNum" sz="quarter" idx="5"/>
          </p:nvPr>
        </p:nvSpPr>
        <p:spPr/>
        <p:txBody>
          <a:bodyPr/>
          <a:lstStyle/>
          <a:p>
            <a:fld id="{51E9B0D9-5E49-A84D-8CCA-5CC400F172C9}" type="slidenum">
              <a:rPr lang="en-US" smtClean="0"/>
              <a:t>2</a:t>
            </a:fld>
            <a:endParaRPr lang="en-US"/>
          </a:p>
        </p:txBody>
      </p:sp>
    </p:spTree>
    <p:extLst>
      <p:ext uri="{BB962C8B-B14F-4D97-AF65-F5344CB8AC3E}">
        <p14:creationId xmlns:p14="http://schemas.microsoft.com/office/powerpoint/2010/main" val="130813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Narration: Let’s do a quick level set. Every time you use ChatGPT, save something to the cloud, or train a new agent model, something is happening behind the scenes that has little to do with your personal computer or phone. These actions can feel weightless, but they immediately trigger computational processes in data centers. The more complex the engagement, the more resources that are required.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Images: Three separate screenshots of various digital tools, including ChatGPT, Spotify and TikTok</a:t>
            </a:r>
          </a:p>
          <a:p>
            <a:endParaRPr lang="en-US" dirty="0"/>
          </a:p>
        </p:txBody>
      </p:sp>
      <p:sp>
        <p:nvSpPr>
          <p:cNvPr id="4" name="Slide Number Placeholder 3"/>
          <p:cNvSpPr>
            <a:spLocks noGrp="1"/>
          </p:cNvSpPr>
          <p:nvPr>
            <p:ph type="sldNum" sz="quarter" idx="5"/>
          </p:nvPr>
        </p:nvSpPr>
        <p:spPr/>
        <p:txBody>
          <a:bodyPr/>
          <a:lstStyle/>
          <a:p>
            <a:fld id="{51E9B0D9-5E49-A84D-8CCA-5CC400F172C9}" type="slidenum">
              <a:rPr lang="en-US" smtClean="0"/>
              <a:t>3</a:t>
            </a:fld>
            <a:endParaRPr lang="en-US"/>
          </a:p>
        </p:txBody>
      </p:sp>
    </p:spTree>
    <p:extLst>
      <p:ext uri="{BB962C8B-B14F-4D97-AF65-F5344CB8AC3E}">
        <p14:creationId xmlns:p14="http://schemas.microsoft.com/office/powerpoint/2010/main" val="1250076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Narration: All of the data and all of those models live and operate on servers—industrial‑grade computers built from highly optimized chips engineered to perform enormous volumes of calculations with incredible speed and reliability. These servers are arranged inside vast data centers, stacked in racks and lined up row after row like the image on the screen, where a single building can contain thousands upon thousands of these machines all working in unison.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A single large AI model can consume </a:t>
            </a:r>
            <a:r>
              <a:rPr lang="en-US" sz="1200" b="1" i="0" kern="1200" dirty="0">
                <a:solidFill>
                  <a:schemeClr val="tx1"/>
                </a:solidFill>
                <a:effectLst/>
                <a:latin typeface="Arial" panose="020B0604020202020204" pitchFamily="34" charset="0"/>
                <a:ea typeface="+mn-ea"/>
                <a:cs typeface="+mn-cs"/>
              </a:rPr>
              <a:t>megawatt‑hours of electricity </a:t>
            </a:r>
            <a:r>
              <a:rPr lang="en-US" sz="1200" b="0" i="0" kern="1200" dirty="0">
                <a:solidFill>
                  <a:schemeClr val="tx1"/>
                </a:solidFill>
                <a:effectLst/>
                <a:latin typeface="Arial" panose="020B0604020202020204" pitchFamily="34" charset="0"/>
                <a:ea typeface="+mn-ea"/>
                <a:cs typeface="+mn-cs"/>
              </a:rPr>
              <a:t>and </a:t>
            </a:r>
            <a:r>
              <a:rPr lang="en-US" sz="1200" b="1" i="0" kern="1200" dirty="0">
                <a:solidFill>
                  <a:schemeClr val="tx1"/>
                </a:solidFill>
                <a:effectLst/>
                <a:latin typeface="Arial" panose="020B0604020202020204" pitchFamily="34" charset="0"/>
                <a:ea typeface="+mn-ea"/>
                <a:cs typeface="+mn-cs"/>
              </a:rPr>
              <a:t>millions of gallons of water </a:t>
            </a:r>
            <a:r>
              <a:rPr lang="en-US" sz="1200" b="0" i="0" kern="1200" dirty="0">
                <a:solidFill>
                  <a:schemeClr val="tx1"/>
                </a:solidFill>
                <a:effectLst/>
                <a:latin typeface="Arial" panose="020B0604020202020204" pitchFamily="34" charset="0"/>
                <a:ea typeface="+mn-ea"/>
                <a:cs typeface="+mn-cs"/>
              </a:rPr>
              <a:t>every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51E9B0D9-5E49-A84D-8CCA-5CC400F172C9}" type="slidenum">
              <a:rPr lang="en-US" smtClean="0"/>
              <a:t>4</a:t>
            </a:fld>
            <a:endParaRPr lang="en-US"/>
          </a:p>
        </p:txBody>
      </p:sp>
    </p:spTree>
    <p:extLst>
      <p:ext uri="{BB962C8B-B14F-4D97-AF65-F5344CB8AC3E}">
        <p14:creationId xmlns:p14="http://schemas.microsoft.com/office/powerpoint/2010/main" val="3646368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F6C8D-EE11-11CA-DDC3-CAF676229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22D2D4-E0D6-0BD9-10C7-34F8FF5CA5B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78AC0A6-CA88-4D1B-D62A-22754E9DAA91}"/>
              </a:ext>
            </a:extLst>
          </p:cNvPr>
          <p:cNvSpPr>
            <a:spLocks noGrp="1"/>
          </p:cNvSpPr>
          <p:nvPr>
            <p:ph type="body" idx="1"/>
          </p:nvPr>
        </p:nvSpPr>
        <p:spPr/>
        <p:txBody>
          <a:bodyPr/>
          <a:lstStyle/>
          <a:p>
            <a:pPr fontAlgn="t"/>
            <a:r>
              <a:rPr lang="en-US" sz="1200" b="0" i="0" kern="1200" dirty="0">
                <a:solidFill>
                  <a:schemeClr val="tx1"/>
                </a:solidFill>
                <a:effectLst/>
                <a:latin typeface="Arial" panose="020B0604020202020204" pitchFamily="34" charset="0"/>
                <a:ea typeface="+mn-ea"/>
                <a:cs typeface="+mn-cs"/>
              </a:rPr>
              <a:t>Narration: Because of the sheer scale of data involved and the immense demand for computing power, companies often require multiple data centers - sometimes several clustered at a single site. </a:t>
            </a:r>
          </a:p>
          <a:p>
            <a:pPr fontAlgn="t"/>
            <a:endParaRPr lang="en-US" sz="1200" b="0" i="0" kern="1200" dirty="0">
              <a:solidFill>
                <a:schemeClr val="tx1"/>
              </a:solidFill>
              <a:effectLst/>
              <a:latin typeface="Arial" panose="020B0604020202020204" pitchFamily="34" charset="0"/>
              <a:ea typeface="+mn-ea"/>
              <a:cs typeface="+mn-cs"/>
            </a:endParaRPr>
          </a:p>
          <a:p>
            <a:pPr fontAlgn="t"/>
            <a:r>
              <a:rPr lang="en-US" sz="1200" b="0" i="1" kern="1200" dirty="0">
                <a:solidFill>
                  <a:schemeClr val="tx1"/>
                </a:solidFill>
                <a:effectLst/>
                <a:latin typeface="Arial" panose="020B0604020202020204" pitchFamily="34" charset="0"/>
                <a:ea typeface="+mn-ea"/>
                <a:cs typeface="+mn-cs"/>
              </a:rPr>
              <a:t>click</a:t>
            </a:r>
          </a:p>
          <a:p>
            <a:pPr fontAlgn="t"/>
            <a:endParaRPr lang="en-US" sz="1200" b="0" i="0" kern="1200" dirty="0">
              <a:solidFill>
                <a:schemeClr val="tx1"/>
              </a:solidFill>
              <a:effectLst/>
              <a:latin typeface="Arial" panose="020B0604020202020204" pitchFamily="34" charset="0"/>
              <a:ea typeface="+mn-ea"/>
              <a:cs typeface="+mn-cs"/>
            </a:endParaRPr>
          </a:p>
          <a:p>
            <a:pPr fontAlgn="t"/>
            <a:r>
              <a:rPr lang="en-US" sz="1200" b="0" i="0" kern="1200" dirty="0">
                <a:solidFill>
                  <a:schemeClr val="tx1"/>
                </a:solidFill>
                <a:effectLst/>
                <a:latin typeface="Arial" panose="020B0604020202020204" pitchFamily="34" charset="0"/>
                <a:ea typeface="+mn-ea"/>
                <a:cs typeface="+mn-cs"/>
              </a:rPr>
              <a:t>Much like a graphic artist duplicating the same brushstroke again and again, AI data centers rise in identical rows, each mirroring the last. They are built in locations with reliable access to large amounts of electricity and/or cooling water - often just beyond major metropolitan areas, where energy and water costs are more competitive.</a:t>
            </a:r>
          </a:p>
          <a:p>
            <a:pPr fontAlgn="t"/>
            <a:endParaRPr lang="en-US" sz="1200" b="0" i="0" kern="1200" dirty="0">
              <a:solidFill>
                <a:schemeClr val="tx1"/>
              </a:solidFill>
              <a:effectLst/>
              <a:latin typeface="Arial" panose="020B0604020202020204" pitchFamily="34" charset="0"/>
              <a:ea typeface="+mn-ea"/>
              <a:cs typeface="+mn-cs"/>
            </a:endParaRPr>
          </a:p>
          <a:p>
            <a:pPr fontAlgn="t"/>
            <a:r>
              <a:rPr lang="en-US" sz="1200" b="0" i="1" kern="1200" dirty="0">
                <a:solidFill>
                  <a:schemeClr val="tx1"/>
                </a:solidFill>
                <a:effectLst/>
                <a:latin typeface="Arial" panose="020B0604020202020204" pitchFamily="34" charset="0"/>
                <a:ea typeface="+mn-ea"/>
                <a:cs typeface="+mn-cs"/>
              </a:rPr>
              <a:t>click </a:t>
            </a:r>
          </a:p>
          <a:p>
            <a:pPr fontAlgn="t"/>
            <a:endParaRPr lang="en-US" sz="1200" b="0" i="1" kern="1200" dirty="0">
              <a:solidFill>
                <a:schemeClr val="tx1"/>
              </a:solidFill>
              <a:effectLst/>
              <a:latin typeface="Arial" panose="020B0604020202020204" pitchFamily="34" charset="0"/>
              <a:ea typeface="+mn-ea"/>
              <a:cs typeface="+mn-cs"/>
            </a:endParaRPr>
          </a:p>
          <a:p>
            <a:pPr fontAlgn="t"/>
            <a:r>
              <a:rPr lang="en-US" sz="1200" b="0" i="0" kern="1200" dirty="0">
                <a:solidFill>
                  <a:schemeClr val="tx1"/>
                </a:solidFill>
                <a:effectLst/>
                <a:latin typeface="Arial" panose="020B0604020202020204" pitchFamily="34" charset="0"/>
                <a:ea typeface="+mn-ea"/>
                <a:cs typeface="+mn-cs"/>
              </a:rPr>
              <a:t>What stands out when you see these facilities is the extraordinary amount of power infrastructure surrounding them: widespread substations, banks of transformers, and a  complicated network of high‑capacity power lines - equipment on a scale comparable to what you’d find supporting an entire city. </a:t>
            </a:r>
          </a:p>
          <a:p>
            <a:pPr fontAlgn="t"/>
            <a:endParaRPr lang="en-US" sz="1200" b="0" i="0" kern="1200" dirty="0">
              <a:solidFill>
                <a:schemeClr val="tx1"/>
              </a:solidFill>
              <a:effectLst/>
              <a:latin typeface="Arial" panose="020B0604020202020204" pitchFamily="34" charset="0"/>
              <a:ea typeface="+mn-ea"/>
              <a:cs typeface="+mn-cs"/>
            </a:endParaRPr>
          </a:p>
          <a:p>
            <a:pPr fontAlgn="t"/>
            <a:r>
              <a:rPr lang="en-US" sz="1200" b="1" i="0" kern="1200" dirty="0">
                <a:solidFill>
                  <a:schemeClr val="tx1"/>
                </a:solidFill>
                <a:effectLst/>
                <a:latin typeface="Arial" panose="020B0604020202020204" pitchFamily="34" charset="0"/>
                <a:ea typeface="+mn-ea"/>
                <a:cs typeface="+mn-cs"/>
              </a:rPr>
              <a:t>A primary point for this presentation is that the energy generation needed to supply these data centers, which support AI, is not always located nearby.</a:t>
            </a:r>
            <a:r>
              <a:rPr lang="en-US" sz="1200" b="0" i="0" kern="1200" dirty="0">
                <a:solidFill>
                  <a:schemeClr val="tx1"/>
                </a:solidFill>
                <a:effectLst/>
                <a:latin typeface="Arial" panose="020B0604020202020204" pitchFamily="34" charset="0"/>
                <a:ea typeface="+mn-ea"/>
                <a:cs typeface="+mn-cs"/>
              </a:rPr>
              <a:t> </a:t>
            </a:r>
          </a:p>
          <a:p>
            <a:pPr fontAlgn="t"/>
            <a:endParaRPr lang="en-US" sz="1200" b="0" i="0" kern="1200" dirty="0">
              <a:solidFill>
                <a:schemeClr val="tx1"/>
              </a:solidFill>
              <a:effectLst/>
              <a:latin typeface="Arial" panose="020B0604020202020204" pitchFamily="34" charset="0"/>
              <a:ea typeface="+mn-ea"/>
              <a:cs typeface="+mn-cs"/>
            </a:endParaRPr>
          </a:p>
          <a:p>
            <a:pPr fontAlgn="t"/>
            <a:r>
              <a:rPr lang="en-US" sz="1200" b="0" i="0" kern="1200" dirty="0">
                <a:solidFill>
                  <a:schemeClr val="tx1"/>
                </a:solidFill>
                <a:effectLst/>
                <a:latin typeface="Arial" panose="020B0604020202020204" pitchFamily="34" charset="0"/>
                <a:ea typeface="+mn-ea"/>
                <a:cs typeface="+mn-cs"/>
              </a:rPr>
              <a:t>In fact, these data centers often pull their energy from the broader power grid, and their operation and growth influences the need for and the expansion of fossil‑fuel‑based energy sources, including coal, natural gas, and fuel oil.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Additional Note: According to the Boston Consulting Group, Due to AI, data center power consumption will grow from 2.5% of U.S. electricity to 7.5% </a:t>
            </a:r>
            <a:r>
              <a:rPr lang="en-US" sz="1200" b="0" i="0" kern="1200" dirty="0">
                <a:solidFill>
                  <a:schemeClr val="tx1"/>
                </a:solidFill>
                <a:effectLst/>
                <a:ea typeface="+mn-ea"/>
                <a:cs typeface="+mn-cs"/>
                <a:hlinkClick r:id="rId3"/>
              </a:rPr>
              <a:t>over the next five years</a:t>
            </a:r>
            <a:r>
              <a:rPr lang="en-US" sz="1200" b="0" i="0" kern="1200" dirty="0">
                <a:solidFill>
                  <a:schemeClr val="tx1"/>
                </a:solidFill>
                <a:effectLst/>
                <a:ea typeface="+mn-ea"/>
                <a:cs typeface="+mn-cs"/>
              </a:rPr>
              <a:t>. And that means there is an energy shortage, with more than 12,000 active projects trying to add to the grid leading to significant power shortages in excess of 45 GW.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Image: </a:t>
            </a:r>
            <a:r>
              <a:rPr lang="en-US" sz="1200" dirty="0"/>
              <a:t>Smart Data Centers. </a:t>
            </a:r>
            <a:r>
              <a:rPr lang="en-US" sz="1200" dirty="0">
                <a:hlinkClick r:id="rId4"/>
              </a:rPr>
              <a:t>https://climawellsystem.com/</a:t>
            </a:r>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endParaRPr lang="en-US" dirty="0"/>
          </a:p>
        </p:txBody>
      </p:sp>
      <p:sp>
        <p:nvSpPr>
          <p:cNvPr id="4" name="Slide Number Placeholder 3">
            <a:extLst>
              <a:ext uri="{FF2B5EF4-FFF2-40B4-BE49-F238E27FC236}">
                <a16:creationId xmlns:a16="http://schemas.microsoft.com/office/drawing/2014/main" id="{9D11BD29-A876-3C81-3F71-860E0A127DA0}"/>
              </a:ext>
            </a:extLst>
          </p:cNvPr>
          <p:cNvSpPr>
            <a:spLocks noGrp="1"/>
          </p:cNvSpPr>
          <p:nvPr>
            <p:ph type="sldNum" sz="quarter" idx="5"/>
          </p:nvPr>
        </p:nvSpPr>
        <p:spPr/>
        <p:txBody>
          <a:bodyPr/>
          <a:lstStyle/>
          <a:p>
            <a:fld id="{51E9B0D9-5E49-A84D-8CCA-5CC400F172C9}" type="slidenum">
              <a:rPr lang="en-US" smtClean="0"/>
              <a:t>5</a:t>
            </a:fld>
            <a:endParaRPr lang="en-US"/>
          </a:p>
        </p:txBody>
      </p:sp>
    </p:spTree>
    <p:extLst>
      <p:ext uri="{BB962C8B-B14F-4D97-AF65-F5344CB8AC3E}">
        <p14:creationId xmlns:p14="http://schemas.microsoft.com/office/powerpoint/2010/main" val="2410047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37FA2-9E2A-DF5C-CE17-1E508380CD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A75464-44DC-1212-ACD8-9790B6746F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39B6EE-6CEC-8359-CA6D-2E9A648F8AD9}"/>
              </a:ext>
            </a:extLst>
          </p:cNvPr>
          <p:cNvSpPr>
            <a:spLocks noGrp="1"/>
          </p:cNvSpPr>
          <p:nvPr>
            <p:ph type="body" idx="1"/>
          </p:nvPr>
        </p:nvSpPr>
        <p:spPr/>
        <p:txBody>
          <a:bodyPr/>
          <a:lstStyle/>
          <a:p>
            <a:r>
              <a:rPr lang="en-US" dirty="0"/>
              <a:t>For companies, like Meta, these data centers are nearly everywhere across the United States. </a:t>
            </a:r>
          </a:p>
          <a:p>
            <a:endParaRPr lang="en-US" i="1" dirty="0"/>
          </a:p>
          <a:p>
            <a:r>
              <a:rPr lang="en-US" i="1" dirty="0"/>
              <a:t>click</a:t>
            </a:r>
          </a:p>
          <a:p>
            <a:endParaRPr lang="en-US" dirty="0"/>
          </a:p>
          <a:p>
            <a:r>
              <a:rPr lang="en-US" dirty="0"/>
              <a:t>There’s a very good chance that you have a data center within a few hundred miles of your home and on your local energy grid. Billions of dollars have been invested into this infrastructure, with single locations often costing an excess of $2 billion dollars. </a:t>
            </a:r>
          </a:p>
          <a:p>
            <a:endParaRPr lang="en-US" dirty="0"/>
          </a:p>
        </p:txBody>
      </p:sp>
      <p:sp>
        <p:nvSpPr>
          <p:cNvPr id="4" name="Slide Number Placeholder 3">
            <a:extLst>
              <a:ext uri="{FF2B5EF4-FFF2-40B4-BE49-F238E27FC236}">
                <a16:creationId xmlns:a16="http://schemas.microsoft.com/office/drawing/2014/main" id="{5B7897EC-D5BA-62FE-9907-676D964C6618}"/>
              </a:ext>
            </a:extLst>
          </p:cNvPr>
          <p:cNvSpPr>
            <a:spLocks noGrp="1"/>
          </p:cNvSpPr>
          <p:nvPr>
            <p:ph type="sldNum" sz="quarter" idx="5"/>
          </p:nvPr>
        </p:nvSpPr>
        <p:spPr/>
        <p:txBody>
          <a:bodyPr/>
          <a:lstStyle/>
          <a:p>
            <a:fld id="{51E9B0D9-5E49-A84D-8CCA-5CC400F172C9}" type="slidenum">
              <a:rPr lang="en-US" smtClean="0"/>
              <a:t>6</a:t>
            </a:fld>
            <a:endParaRPr lang="en-US"/>
          </a:p>
        </p:txBody>
      </p:sp>
    </p:spTree>
    <p:extLst>
      <p:ext uri="{BB962C8B-B14F-4D97-AF65-F5344CB8AC3E}">
        <p14:creationId xmlns:p14="http://schemas.microsoft.com/office/powerpoint/2010/main" val="1814440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Narration: Of course, Meta is not the only company with data centers, adding Google, Amazon Web Services (AWS), and other companies results in 576 currently operating data centers across the United States, as of spring 2026, with 651 more already in planning stages. You can see these projects on the map, where the blue markers indicate operating data centers and the orange markers indicating planned facilities. The size of the dot corresponding to the relative size of the data centers at that site. </a:t>
            </a:r>
          </a:p>
          <a:p>
            <a:endParaRPr lang="en-US" dirty="0"/>
          </a:p>
          <a:p>
            <a:r>
              <a:rPr lang="en-US" dirty="0"/>
              <a:t>Nearly all operating US Data centers primarily rely on an existing electricity grid and existing electricity generation methods. That stress on the system is causing issues with energy prices, energy reliability, and the mix of energy production methods. </a:t>
            </a:r>
          </a:p>
          <a:p>
            <a:endParaRPr lang="en-US" dirty="0"/>
          </a:p>
          <a:p>
            <a:endParaRPr lang="en-US" dirty="0"/>
          </a:p>
        </p:txBody>
      </p:sp>
      <p:sp>
        <p:nvSpPr>
          <p:cNvPr id="4" name="Slide Number Placeholder 3"/>
          <p:cNvSpPr>
            <a:spLocks noGrp="1"/>
          </p:cNvSpPr>
          <p:nvPr>
            <p:ph type="sldNum" sz="quarter" idx="5"/>
          </p:nvPr>
        </p:nvSpPr>
        <p:spPr/>
        <p:txBody>
          <a:bodyPr/>
          <a:lstStyle/>
          <a:p>
            <a:fld id="{51E9B0D9-5E49-A84D-8CCA-5CC400F172C9}" type="slidenum">
              <a:rPr lang="en-US" smtClean="0"/>
              <a:t>7</a:t>
            </a:fld>
            <a:endParaRPr lang="en-US"/>
          </a:p>
        </p:txBody>
      </p:sp>
    </p:spTree>
    <p:extLst>
      <p:ext uri="{BB962C8B-B14F-4D97-AF65-F5344CB8AC3E}">
        <p14:creationId xmlns:p14="http://schemas.microsoft.com/office/powerpoint/2010/main" val="2451728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Narration: With the increased stress on the local electricity grids to produce more and more energy, there is also a push to keep legacy production methods, including coal plants, online to manage this demand. In places, like Omaha, where Meta and Google have a combined 17 data centers, 60-year-old coal-powered boilers, already planned for decommission or switching over to cleaner alternatives, are forced to continue operations, despite their adjacency to neighborhoods, parks, or schools. </a:t>
            </a:r>
          </a:p>
          <a:p>
            <a:endParaRPr lang="en-US" dirty="0"/>
          </a:p>
          <a:p>
            <a:r>
              <a:rPr lang="en-US" i="1" dirty="0"/>
              <a:t>click</a:t>
            </a:r>
          </a:p>
          <a:p>
            <a:endParaRPr lang="en-US" dirty="0"/>
          </a:p>
          <a:p>
            <a:r>
              <a:rPr lang="en-US" dirty="0"/>
              <a:t>This trend is happening across the United States, where energy demands from technology are pushing local power providers to keep legacy, dirtier power plants in service, often in spite of existing plans to decommission them or only use them in high demand scenarios (called peaks). </a:t>
            </a:r>
          </a:p>
          <a:p>
            <a:endParaRPr lang="en-US" dirty="0"/>
          </a:p>
          <a:p>
            <a:r>
              <a:rPr lang="en-US" dirty="0"/>
              <a:t>But why do the data centers require extending the lives of these plants?</a:t>
            </a:r>
          </a:p>
          <a:p>
            <a:endParaRPr lang="en-US" dirty="0"/>
          </a:p>
          <a:p>
            <a:endParaRPr lang="en-US" dirty="0"/>
          </a:p>
          <a:p>
            <a:endParaRPr lang="en-US" dirty="0"/>
          </a:p>
          <a:p>
            <a:r>
              <a:rPr lang="en-US" dirty="0"/>
              <a:t>Note: So legacy production methods, including coal plants that are well beyond their life expectancy, are being forced to stay open and continue operations. </a:t>
            </a:r>
          </a:p>
          <a:p>
            <a:endParaRPr lang="en-US" dirty="0"/>
          </a:p>
          <a:p>
            <a:r>
              <a:rPr lang="en-US" dirty="0"/>
              <a:t>https://apnews.com/article/coal-electricity-artificial-intelligence-trump-power-energy-a3779aee7970dabded42d8d7b3ef3783 </a:t>
            </a:r>
          </a:p>
        </p:txBody>
      </p:sp>
      <p:sp>
        <p:nvSpPr>
          <p:cNvPr id="4" name="Slide Number Placeholder 3"/>
          <p:cNvSpPr>
            <a:spLocks noGrp="1"/>
          </p:cNvSpPr>
          <p:nvPr>
            <p:ph type="sldNum" sz="quarter" idx="5"/>
          </p:nvPr>
        </p:nvSpPr>
        <p:spPr/>
        <p:txBody>
          <a:bodyPr/>
          <a:lstStyle/>
          <a:p>
            <a:fld id="{51E9B0D9-5E49-A84D-8CCA-5CC400F172C9}" type="slidenum">
              <a:rPr lang="en-US" smtClean="0"/>
              <a:t>8</a:t>
            </a:fld>
            <a:endParaRPr lang="en-US"/>
          </a:p>
        </p:txBody>
      </p:sp>
    </p:spTree>
    <p:extLst>
      <p:ext uri="{BB962C8B-B14F-4D97-AF65-F5344CB8AC3E}">
        <p14:creationId xmlns:p14="http://schemas.microsoft.com/office/powerpoint/2010/main" val="3266200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Narration: You might be saying to yourself, I know that many companies, like Meta, have committed to only using renewable energy for their data centers. They have solar, wind, nuclear and water projects all around the country. They certainly cannot be the reason legacy generation must continue operations.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click</a:t>
            </a:r>
          </a:p>
          <a:p>
            <a:endParaRPr lang="en-US" dirty="0"/>
          </a:p>
          <a:p>
            <a:r>
              <a:rPr lang="en-US" dirty="0"/>
              <a:t>This is correct. Many companies, including Meta, have made strong public claims that they will only use renewable energy, like wind and solar, for their operation. With dozens of projects across the US, this is often a step in the right direction!</a:t>
            </a:r>
          </a:p>
          <a:p>
            <a:endParaRPr lang="en-US" dirty="0"/>
          </a:p>
          <a:p>
            <a:r>
              <a:rPr lang="en-US" i="1" dirty="0"/>
              <a:t>click</a:t>
            </a:r>
          </a:p>
          <a:p>
            <a:endParaRPr lang="en-US" dirty="0"/>
          </a:p>
          <a:p>
            <a:r>
              <a:rPr lang="en-US" dirty="0"/>
              <a:t>Unfortunately, it’s not always that simple. A key word companies will often use is that they will MATCH their electricity usage on site with 100% clean and renewable energy. This isn’t the same as generating their own clean, renewable energy on-site, directly feeding the data center. </a:t>
            </a:r>
          </a:p>
          <a:p>
            <a:endParaRPr lang="en-US" dirty="0"/>
          </a:p>
          <a:p>
            <a:r>
              <a:rPr lang="en-US" dirty="0"/>
              <a:t>This becomes a potential issue because not all electricity generation is considered equal, and that matters for the electricity grid and its operators. The electric grid works like an air‑traffic‑control system for electricity: power plants generate energy, power lines move it across long distances, and trained grid operators oversee the whole system to keep it stable and flowing safely. Federal and regional rules set the standards these grid operators must meet to keep the whole system operating reliably. </a:t>
            </a:r>
          </a:p>
          <a:p>
            <a:endParaRPr lang="en-US" dirty="0"/>
          </a:p>
          <a:p>
            <a:r>
              <a:rPr lang="en-US" dirty="0"/>
              <a:t>In this presentation, I want to focus on two major reasons why matching electricity use with renewable energy poses some challenges to the electricity grid and, ultimately, forces legacy generation to continue.</a:t>
            </a:r>
          </a:p>
        </p:txBody>
      </p:sp>
      <p:sp>
        <p:nvSpPr>
          <p:cNvPr id="4" name="Slide Number Placeholder 3"/>
          <p:cNvSpPr>
            <a:spLocks noGrp="1"/>
          </p:cNvSpPr>
          <p:nvPr>
            <p:ph type="sldNum" sz="quarter" idx="5"/>
          </p:nvPr>
        </p:nvSpPr>
        <p:spPr/>
        <p:txBody>
          <a:bodyPr/>
          <a:lstStyle/>
          <a:p>
            <a:fld id="{51E9B0D9-5E49-A84D-8CCA-5CC400F172C9}" type="slidenum">
              <a:rPr lang="en-US" smtClean="0"/>
              <a:t>9</a:t>
            </a:fld>
            <a:endParaRPr lang="en-US"/>
          </a:p>
        </p:txBody>
      </p:sp>
    </p:spTree>
    <p:extLst>
      <p:ext uri="{BB962C8B-B14F-4D97-AF65-F5344CB8AC3E}">
        <p14:creationId xmlns:p14="http://schemas.microsoft.com/office/powerpoint/2010/main" val="11885379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A10B5-25C2-FA55-2191-AB0F18FB1539}"/>
              </a:ext>
            </a:extLst>
          </p:cNvPr>
          <p:cNvSpPr>
            <a:spLocks noGrp="1"/>
          </p:cNvSpPr>
          <p:nvPr>
            <p:ph type="ctrTitle" hasCustomPrompt="1"/>
          </p:nvPr>
        </p:nvSpPr>
        <p:spPr>
          <a:xfrm>
            <a:off x="894413" y="3438940"/>
            <a:ext cx="9922744" cy="955606"/>
          </a:xfrm>
        </p:spPr>
        <p:txBody>
          <a:bodyPr anchor="b"/>
          <a:lstStyle>
            <a:lvl1pPr algn="l">
              <a:defRPr sz="6000" b="1" i="0">
                <a:solidFill>
                  <a:srgbClr val="17375D"/>
                </a:solidFill>
                <a:latin typeface="Georgia" panose="02040502050405020303" pitchFamily="18" charset="0"/>
              </a:defRPr>
            </a:lvl1pPr>
          </a:lstStyle>
          <a:p>
            <a:r>
              <a:rPr lang="en-US" dirty="0"/>
              <a:t>Title Slide</a:t>
            </a:r>
          </a:p>
        </p:txBody>
      </p:sp>
      <p:sp>
        <p:nvSpPr>
          <p:cNvPr id="17" name="Text Placeholder 16">
            <a:extLst>
              <a:ext uri="{FF2B5EF4-FFF2-40B4-BE49-F238E27FC236}">
                <a16:creationId xmlns:a16="http://schemas.microsoft.com/office/drawing/2014/main" id="{B755A685-97CB-A3A0-331F-0D495AB0A5DF}"/>
              </a:ext>
            </a:extLst>
          </p:cNvPr>
          <p:cNvSpPr>
            <a:spLocks noGrp="1"/>
          </p:cNvSpPr>
          <p:nvPr>
            <p:ph type="body" sz="quarter" idx="10" hasCustomPrompt="1"/>
          </p:nvPr>
        </p:nvSpPr>
        <p:spPr>
          <a:xfrm>
            <a:off x="894412" y="2590124"/>
            <a:ext cx="9922744" cy="955606"/>
          </a:xfrm>
        </p:spPr>
        <p:txBody>
          <a:bodyPr anchor="b">
            <a:normAutofit/>
          </a:bodyPr>
          <a:lstStyle>
            <a:lvl1pPr marL="0" indent="0">
              <a:buNone/>
              <a:defRPr sz="6000" b="0" i="1">
                <a:solidFill>
                  <a:srgbClr val="0054A6"/>
                </a:solidFill>
                <a:latin typeface="Georgia" panose="02040502050405020303" pitchFamily="18" charset="0"/>
              </a:defRPr>
            </a:lvl1pPr>
          </a:lstStyle>
          <a:p>
            <a:pPr lvl="0"/>
            <a:r>
              <a:rPr lang="en-US" dirty="0"/>
              <a:t>Title Italic</a:t>
            </a:r>
          </a:p>
        </p:txBody>
      </p:sp>
    </p:spTree>
    <p:extLst>
      <p:ext uri="{BB962C8B-B14F-4D97-AF65-F5344CB8AC3E}">
        <p14:creationId xmlns:p14="http://schemas.microsoft.com/office/powerpoint/2010/main" val="3016988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mphasi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CBC9C-2F8B-C08F-4B5A-DDE5564485CD}"/>
              </a:ext>
            </a:extLst>
          </p:cNvPr>
          <p:cNvSpPr>
            <a:spLocks noGrp="1"/>
          </p:cNvSpPr>
          <p:nvPr>
            <p:ph type="title" hasCustomPrompt="1"/>
          </p:nvPr>
        </p:nvSpPr>
        <p:spPr>
          <a:xfrm>
            <a:off x="838200" y="810536"/>
            <a:ext cx="10515600" cy="4466002"/>
          </a:xfrm>
        </p:spPr>
        <p:txBody>
          <a:bodyPr anchor="ctr"/>
          <a:lstStyle>
            <a:lvl1pPr marL="0" marR="0" indent="0" algn="l" defTabSz="914400" rtl="0" eaLnBrk="1" fontAlgn="auto" latinLnBrk="0" hangingPunct="1">
              <a:lnSpc>
                <a:spcPct val="90000"/>
              </a:lnSpc>
              <a:spcBef>
                <a:spcPct val="0"/>
              </a:spcBef>
              <a:spcAft>
                <a:spcPts val="0"/>
              </a:spcAft>
              <a:buClrTx/>
              <a:buSzTx/>
              <a:buFontTx/>
              <a:buNone/>
              <a:tabLst/>
              <a:defRPr lang="en-US" b="1" i="0" smtClean="0">
                <a:solidFill>
                  <a:schemeClr val="tx2"/>
                </a:solidFill>
                <a:effectLst/>
                <a:latin typeface="Georgia" panose="02040502050405020303" pitchFamily="18"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t>Emphasis</a:t>
            </a:r>
          </a:p>
        </p:txBody>
      </p:sp>
    </p:spTree>
    <p:extLst>
      <p:ext uri="{BB962C8B-B14F-4D97-AF65-F5344CB8AC3E}">
        <p14:creationId xmlns:p14="http://schemas.microsoft.com/office/powerpoint/2010/main" val="3400971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BE760-5B77-1D8F-EFCA-8FDED1706499}"/>
              </a:ext>
            </a:extLst>
          </p:cNvPr>
          <p:cNvSpPr>
            <a:spLocks noGrp="1"/>
          </p:cNvSpPr>
          <p:nvPr>
            <p:ph type="title" hasCustomPrompt="1"/>
          </p:nvPr>
        </p:nvSpPr>
        <p:spPr>
          <a:xfrm>
            <a:off x="838200" y="3331605"/>
            <a:ext cx="10515600" cy="995516"/>
          </a:xfrm>
        </p:spPr>
        <p:txBody>
          <a:bodyPr/>
          <a:lstStyle>
            <a:lvl1pPr algn="ctr">
              <a:defRPr b="0" i="1">
                <a:solidFill>
                  <a:srgbClr val="9BCBEB"/>
                </a:solidFill>
                <a:latin typeface="Georgia" panose="02040502050405020303" pitchFamily="18" charset="0"/>
              </a:defRPr>
            </a:lvl1pPr>
          </a:lstStyle>
          <a:p>
            <a:r>
              <a:rPr lang="en-US" dirty="0"/>
              <a:t>End Title</a:t>
            </a:r>
          </a:p>
        </p:txBody>
      </p:sp>
      <p:pic>
        <p:nvPicPr>
          <p:cNvPr id="4" name="Graphic 3">
            <a:extLst>
              <a:ext uri="{FF2B5EF4-FFF2-40B4-BE49-F238E27FC236}">
                <a16:creationId xmlns:a16="http://schemas.microsoft.com/office/drawing/2014/main" id="{60CAE268-090F-C044-B91A-49A04F1D0E0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790905" y="1487920"/>
            <a:ext cx="1897655" cy="494781"/>
          </a:xfrm>
          <a:prstGeom prst="rect">
            <a:avLst/>
          </a:prstGeom>
        </p:spPr>
      </p:pic>
      <p:pic>
        <p:nvPicPr>
          <p:cNvPr id="6" name="Graphic 5">
            <a:extLst>
              <a:ext uri="{FF2B5EF4-FFF2-40B4-BE49-F238E27FC236}">
                <a16:creationId xmlns:a16="http://schemas.microsoft.com/office/drawing/2014/main" id="{E9D5DB92-18FF-FE6A-0239-1BFC99BB799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818750" y="1421742"/>
            <a:ext cx="1696742" cy="627136"/>
          </a:xfrm>
          <a:prstGeom prst="rect">
            <a:avLst/>
          </a:prstGeom>
        </p:spPr>
      </p:pic>
      <p:cxnSp>
        <p:nvCxnSpPr>
          <p:cNvPr id="8" name="Straight Connector 7">
            <a:extLst>
              <a:ext uri="{FF2B5EF4-FFF2-40B4-BE49-F238E27FC236}">
                <a16:creationId xmlns:a16="http://schemas.microsoft.com/office/drawing/2014/main" id="{A25A20F1-47F2-748D-86A5-1EC4DB92E5D7}"/>
              </a:ext>
            </a:extLst>
          </p:cNvPr>
          <p:cNvCxnSpPr>
            <a:cxnSpLocks/>
          </p:cNvCxnSpPr>
          <p:nvPr userDrawn="1"/>
        </p:nvCxnSpPr>
        <p:spPr>
          <a:xfrm>
            <a:off x="6144961" y="1306966"/>
            <a:ext cx="0" cy="85668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5" name="Text Placeholder 7">
            <a:extLst>
              <a:ext uri="{FF2B5EF4-FFF2-40B4-BE49-F238E27FC236}">
                <a16:creationId xmlns:a16="http://schemas.microsoft.com/office/drawing/2014/main" id="{2E1F1858-C01A-8D66-B937-57899B331A8F}"/>
              </a:ext>
            </a:extLst>
          </p:cNvPr>
          <p:cNvSpPr>
            <a:spLocks noGrp="1"/>
          </p:cNvSpPr>
          <p:nvPr>
            <p:ph type="body" sz="quarter" idx="13" hasCustomPrompt="1"/>
          </p:nvPr>
        </p:nvSpPr>
        <p:spPr>
          <a:xfrm>
            <a:off x="838200" y="4513290"/>
            <a:ext cx="10517188" cy="774571"/>
          </a:xfrm>
        </p:spPr>
        <p:txBody>
          <a:bodyPr wrap="square">
            <a:spAutoFit/>
          </a:bodyPr>
          <a:lstStyle>
            <a:lvl1pPr marL="0" indent="0" algn="ctr">
              <a:buNone/>
              <a:defRPr sz="2000" baseline="0">
                <a:solidFill>
                  <a:schemeClr val="bg1"/>
                </a:solidFill>
                <a:latin typeface="Arial" panose="020B0604020202020204" pitchFamily="34" charset="0"/>
              </a:defRPr>
            </a:lvl1pPr>
          </a:lstStyle>
          <a:p>
            <a:pPr lvl="0"/>
            <a:r>
              <a:rPr lang="en-US" dirty="0"/>
              <a:t>Name, phone number, email address</a:t>
            </a:r>
          </a:p>
          <a:p>
            <a:pPr lvl="0"/>
            <a:endParaRPr lang="en-US" dirty="0"/>
          </a:p>
        </p:txBody>
      </p:sp>
    </p:spTree>
    <p:extLst>
      <p:ext uri="{BB962C8B-B14F-4D97-AF65-F5344CB8AC3E}">
        <p14:creationId xmlns:p14="http://schemas.microsoft.com/office/powerpoint/2010/main" val="4000899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AE204D0-8085-B1A9-CA28-90E1B1ACA8BC}"/>
              </a:ext>
            </a:extLst>
          </p:cNvPr>
          <p:cNvSpPr>
            <a:spLocks noGrp="1"/>
          </p:cNvSpPr>
          <p:nvPr>
            <p:ph type="pic" sz="quarter" idx="11"/>
          </p:nvPr>
        </p:nvSpPr>
        <p:spPr>
          <a:xfrm>
            <a:off x="0" y="-14288"/>
            <a:ext cx="12192000" cy="4361665"/>
          </a:xfrm>
        </p:spPr>
        <p:txBody>
          <a:bodyPr/>
          <a:lstStyle>
            <a:lvl1pPr>
              <a:defRPr>
                <a:latin typeface="Arial" panose="020B0604020202020204" pitchFamily="34" charset="0"/>
              </a:defRPr>
            </a:lvl1pPr>
          </a:lstStyle>
          <a:p>
            <a:r>
              <a:rPr lang="en-US" dirty="0"/>
              <a:t>Click icon to add picture</a:t>
            </a:r>
          </a:p>
        </p:txBody>
      </p:sp>
      <p:sp>
        <p:nvSpPr>
          <p:cNvPr id="2" name="Title 1">
            <a:extLst>
              <a:ext uri="{FF2B5EF4-FFF2-40B4-BE49-F238E27FC236}">
                <a16:creationId xmlns:a16="http://schemas.microsoft.com/office/drawing/2014/main" id="{4E6A10B5-25C2-FA55-2191-AB0F18FB1539}"/>
              </a:ext>
            </a:extLst>
          </p:cNvPr>
          <p:cNvSpPr>
            <a:spLocks noGrp="1"/>
          </p:cNvSpPr>
          <p:nvPr>
            <p:ph type="ctrTitle" hasCustomPrompt="1"/>
          </p:nvPr>
        </p:nvSpPr>
        <p:spPr>
          <a:xfrm>
            <a:off x="894413" y="5207810"/>
            <a:ext cx="9922744" cy="789757"/>
          </a:xfrm>
        </p:spPr>
        <p:txBody>
          <a:bodyPr anchor="b"/>
          <a:lstStyle>
            <a:lvl1pPr algn="l">
              <a:defRPr sz="5400" b="1" i="0">
                <a:solidFill>
                  <a:srgbClr val="17375D"/>
                </a:solidFill>
                <a:latin typeface="Georgia" panose="02040502050405020303" pitchFamily="18" charset="0"/>
              </a:defRPr>
            </a:lvl1pPr>
          </a:lstStyle>
          <a:p>
            <a:r>
              <a:rPr lang="en-US" dirty="0"/>
              <a:t>Title Slide (Image)</a:t>
            </a:r>
          </a:p>
        </p:txBody>
      </p:sp>
      <p:sp>
        <p:nvSpPr>
          <p:cNvPr id="17" name="Text Placeholder 16">
            <a:extLst>
              <a:ext uri="{FF2B5EF4-FFF2-40B4-BE49-F238E27FC236}">
                <a16:creationId xmlns:a16="http://schemas.microsoft.com/office/drawing/2014/main" id="{B755A685-97CB-A3A0-331F-0D495AB0A5DF}"/>
              </a:ext>
            </a:extLst>
          </p:cNvPr>
          <p:cNvSpPr>
            <a:spLocks noGrp="1"/>
          </p:cNvSpPr>
          <p:nvPr>
            <p:ph type="body" sz="quarter" idx="10" hasCustomPrompt="1"/>
          </p:nvPr>
        </p:nvSpPr>
        <p:spPr>
          <a:xfrm>
            <a:off x="894412" y="4419522"/>
            <a:ext cx="9922744" cy="868733"/>
          </a:xfrm>
        </p:spPr>
        <p:txBody>
          <a:bodyPr anchor="b">
            <a:normAutofit/>
          </a:bodyPr>
          <a:lstStyle>
            <a:lvl1pPr marL="0" indent="0">
              <a:buNone/>
              <a:defRPr sz="5400" b="0" i="1">
                <a:solidFill>
                  <a:srgbClr val="0054A6"/>
                </a:solidFill>
                <a:latin typeface="Georgia" panose="02040502050405020303" pitchFamily="18" charset="0"/>
              </a:defRPr>
            </a:lvl1pPr>
          </a:lstStyle>
          <a:p>
            <a:pPr lvl="0"/>
            <a:r>
              <a:rPr lang="en-US" dirty="0"/>
              <a:t>Title Italic</a:t>
            </a:r>
          </a:p>
        </p:txBody>
      </p:sp>
    </p:spTree>
    <p:extLst>
      <p:ext uri="{BB962C8B-B14F-4D97-AF65-F5344CB8AC3E}">
        <p14:creationId xmlns:p14="http://schemas.microsoft.com/office/powerpoint/2010/main" val="2749746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Section Header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BE760-5B77-1D8F-EFCA-8FDED1706499}"/>
              </a:ext>
            </a:extLst>
          </p:cNvPr>
          <p:cNvSpPr>
            <a:spLocks noGrp="1"/>
          </p:cNvSpPr>
          <p:nvPr>
            <p:ph type="title" hasCustomPrompt="1"/>
          </p:nvPr>
        </p:nvSpPr>
        <p:spPr>
          <a:xfrm>
            <a:off x="838200" y="2766218"/>
            <a:ext cx="10515600" cy="1325563"/>
          </a:xfrm>
        </p:spPr>
        <p:txBody>
          <a:bodyPr/>
          <a:lstStyle>
            <a:lvl1pPr algn="ctr">
              <a:defRPr>
                <a:solidFill>
                  <a:schemeClr val="accent2"/>
                </a:solidFill>
              </a:defRPr>
            </a:lvl1pPr>
          </a:lstStyle>
          <a:p>
            <a:r>
              <a:rPr lang="en-US" dirty="0"/>
              <a:t>Section Header</a:t>
            </a:r>
          </a:p>
        </p:txBody>
      </p:sp>
    </p:spTree>
    <p:extLst>
      <p:ext uri="{BB962C8B-B14F-4D97-AF65-F5344CB8AC3E}">
        <p14:creationId xmlns:p14="http://schemas.microsoft.com/office/powerpoint/2010/main" val="2811138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CBC9C-2F8B-C08F-4B5A-DDE5564485CD}"/>
              </a:ext>
            </a:extLst>
          </p:cNvPr>
          <p:cNvSpPr>
            <a:spLocks noGrp="1"/>
          </p:cNvSpPr>
          <p:nvPr>
            <p:ph type="title" hasCustomPrompt="1"/>
          </p:nvPr>
        </p:nvSpPr>
        <p:spPr>
          <a:xfrm>
            <a:off x="838200" y="423490"/>
            <a:ext cx="10515600" cy="1325563"/>
          </a:xfrm>
        </p:spPr>
        <p:txBody>
          <a:bodyPr anchor="ctr"/>
          <a:lstStyle>
            <a:lvl1pPr>
              <a:defRPr b="1" i="0">
                <a:solidFill>
                  <a:srgbClr val="0054A6"/>
                </a:solidFill>
                <a:latin typeface="Georgia" panose="02040502050405020303" pitchFamily="18" charset="0"/>
              </a:defRPr>
            </a:lvl1pPr>
          </a:lstStyle>
          <a:p>
            <a:r>
              <a:rPr lang="en-US" dirty="0"/>
              <a:t>Header</a:t>
            </a:r>
          </a:p>
        </p:txBody>
      </p:sp>
      <p:sp>
        <p:nvSpPr>
          <p:cNvPr id="3" name="Content Placeholder 2">
            <a:extLst>
              <a:ext uri="{FF2B5EF4-FFF2-40B4-BE49-F238E27FC236}">
                <a16:creationId xmlns:a16="http://schemas.microsoft.com/office/drawing/2014/main" id="{BCD08072-026F-9EE5-978C-843FA5C8F3C2}"/>
              </a:ext>
            </a:extLst>
          </p:cNvPr>
          <p:cNvSpPr>
            <a:spLocks noGrp="1"/>
          </p:cNvSpPr>
          <p:nvPr>
            <p:ph idx="1" hasCustomPrompt="1"/>
          </p:nvPr>
        </p:nvSpPr>
        <p:spPr>
          <a:xfrm>
            <a:off x="838200" y="1883990"/>
            <a:ext cx="10515600" cy="4351338"/>
          </a:xfrm>
        </p:spPr>
        <p:txBody>
          <a:bodyPr/>
          <a:lstStyle>
            <a:lvl1pPr>
              <a:defRPr>
                <a:solidFill>
                  <a:srgbClr val="17375D"/>
                </a:solidFill>
                <a:latin typeface="Arial" panose="020B0604020202020204" pitchFamily="34" charset="0"/>
                <a:cs typeface="Arial" panose="020B0604020202020204" pitchFamily="34" charset="0"/>
              </a:defRPr>
            </a:lvl1pPr>
            <a:lvl2pPr>
              <a:defRPr>
                <a:solidFill>
                  <a:srgbClr val="17375D"/>
                </a:solidFill>
                <a:latin typeface="Arial" panose="020B0604020202020204" pitchFamily="34" charset="0"/>
                <a:cs typeface="Arial" panose="020B0604020202020204" pitchFamily="34" charset="0"/>
              </a:defRPr>
            </a:lvl2pPr>
            <a:lvl3pPr>
              <a:defRPr>
                <a:solidFill>
                  <a:srgbClr val="17375D"/>
                </a:solidFill>
                <a:latin typeface="Arial" panose="020B0604020202020204" pitchFamily="34" charset="0"/>
                <a:cs typeface="Arial" panose="020B0604020202020204" pitchFamily="34" charset="0"/>
              </a:defRPr>
            </a:lvl3pPr>
            <a:lvl4pPr>
              <a:defRPr>
                <a:solidFill>
                  <a:srgbClr val="17375D"/>
                </a:solidFill>
                <a:latin typeface="Arial" panose="020B0604020202020204" pitchFamily="34" charset="0"/>
                <a:cs typeface="Arial" panose="020B0604020202020204" pitchFamily="34" charset="0"/>
              </a:defRPr>
            </a:lvl4pPr>
            <a:lvl5pPr>
              <a:defRPr>
                <a:solidFill>
                  <a:srgbClr val="17375D"/>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00979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39A46-9CCB-2364-C73C-6D75FACC64AA}"/>
              </a:ext>
            </a:extLst>
          </p:cNvPr>
          <p:cNvSpPr>
            <a:spLocks noGrp="1"/>
          </p:cNvSpPr>
          <p:nvPr>
            <p:ph type="title" hasCustomPrompt="1"/>
          </p:nvPr>
        </p:nvSpPr>
        <p:spPr>
          <a:xfrm>
            <a:off x="839788" y="423490"/>
            <a:ext cx="10515600" cy="1325563"/>
          </a:xfrm>
        </p:spPr>
        <p:txBody>
          <a:bodyPr/>
          <a:lstStyle>
            <a:lvl1pPr>
              <a:defRPr>
                <a:solidFill>
                  <a:srgbClr val="0054A6"/>
                </a:solidFill>
              </a:defRPr>
            </a:lvl1pPr>
          </a:lstStyle>
          <a:p>
            <a:r>
              <a:rPr lang="en-US"/>
              <a:t>Header</a:t>
            </a:r>
          </a:p>
        </p:txBody>
      </p:sp>
      <p:sp>
        <p:nvSpPr>
          <p:cNvPr id="3" name="Text Placeholder 2">
            <a:extLst>
              <a:ext uri="{FF2B5EF4-FFF2-40B4-BE49-F238E27FC236}">
                <a16:creationId xmlns:a16="http://schemas.microsoft.com/office/drawing/2014/main" id="{956C2554-A708-BB8C-3461-8A4494824E9A}"/>
              </a:ext>
            </a:extLst>
          </p:cNvPr>
          <p:cNvSpPr>
            <a:spLocks noGrp="1"/>
          </p:cNvSpPr>
          <p:nvPr>
            <p:ph type="body" idx="1" hasCustomPrompt="1"/>
          </p:nvPr>
        </p:nvSpPr>
        <p:spPr>
          <a:xfrm>
            <a:off x="839788" y="1915740"/>
            <a:ext cx="5157787" cy="531864"/>
          </a:xfrm>
        </p:spPr>
        <p:txBody>
          <a:bodyPr anchor="b"/>
          <a:lstStyle>
            <a:lvl1pPr marL="0" indent="0">
              <a:buNone/>
              <a:defRPr sz="2400" b="1">
                <a:solidFill>
                  <a:srgbClr val="17375D"/>
                </a:solidFill>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SUBHEADING</a:t>
            </a:r>
          </a:p>
        </p:txBody>
      </p:sp>
      <p:sp>
        <p:nvSpPr>
          <p:cNvPr id="4" name="Content Placeholder 3">
            <a:extLst>
              <a:ext uri="{FF2B5EF4-FFF2-40B4-BE49-F238E27FC236}">
                <a16:creationId xmlns:a16="http://schemas.microsoft.com/office/drawing/2014/main" id="{A1BBC773-7685-E276-F47B-A06DE3618225}"/>
              </a:ext>
            </a:extLst>
          </p:cNvPr>
          <p:cNvSpPr>
            <a:spLocks noGrp="1"/>
          </p:cNvSpPr>
          <p:nvPr>
            <p:ph sz="half" idx="2"/>
          </p:nvPr>
        </p:nvSpPr>
        <p:spPr>
          <a:xfrm>
            <a:off x="839788" y="2563440"/>
            <a:ext cx="5157787" cy="3684588"/>
          </a:xfrm>
        </p:spPr>
        <p:txBody>
          <a:bodyPr/>
          <a:lstStyle>
            <a:lvl1pPr>
              <a:defRPr>
                <a:solidFill>
                  <a:srgbClr val="17375D"/>
                </a:solidFill>
                <a:latin typeface="Arial" panose="020B0604020202020204" pitchFamily="34" charset="0"/>
              </a:defRPr>
            </a:lvl1pPr>
            <a:lvl2pPr>
              <a:defRPr>
                <a:solidFill>
                  <a:srgbClr val="17375D"/>
                </a:solidFill>
                <a:latin typeface="Arial" panose="020B0604020202020204" pitchFamily="34" charset="0"/>
              </a:defRPr>
            </a:lvl2pPr>
            <a:lvl3pPr>
              <a:defRPr>
                <a:solidFill>
                  <a:srgbClr val="17375D"/>
                </a:solidFill>
                <a:latin typeface="Arial" panose="020B0604020202020204" pitchFamily="34" charset="0"/>
              </a:defRPr>
            </a:lvl3pPr>
            <a:lvl4pPr>
              <a:defRPr>
                <a:solidFill>
                  <a:srgbClr val="17375D"/>
                </a:solidFill>
                <a:latin typeface="Arial" panose="020B0604020202020204" pitchFamily="34" charset="0"/>
              </a:defRPr>
            </a:lvl4pPr>
            <a:lvl5pPr>
              <a:defRPr>
                <a:solidFill>
                  <a:srgbClr val="17375D"/>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2AF273B-2CD8-F28D-B353-060508A1AB90}"/>
              </a:ext>
            </a:extLst>
          </p:cNvPr>
          <p:cNvSpPr>
            <a:spLocks noGrp="1"/>
          </p:cNvSpPr>
          <p:nvPr>
            <p:ph sz="quarter" idx="4"/>
          </p:nvPr>
        </p:nvSpPr>
        <p:spPr>
          <a:xfrm>
            <a:off x="6172200" y="2563440"/>
            <a:ext cx="5183188" cy="3684588"/>
          </a:xfrm>
        </p:spPr>
        <p:txBody>
          <a:bodyPr/>
          <a:lstStyle>
            <a:lvl1pPr>
              <a:defRPr>
                <a:solidFill>
                  <a:srgbClr val="17375D"/>
                </a:solidFill>
                <a:latin typeface="Arial" panose="020B0604020202020204" pitchFamily="34" charset="0"/>
              </a:defRPr>
            </a:lvl1pPr>
            <a:lvl2pPr>
              <a:defRPr>
                <a:solidFill>
                  <a:srgbClr val="17375D"/>
                </a:solidFill>
                <a:latin typeface="Arial" panose="020B0604020202020204" pitchFamily="34" charset="0"/>
              </a:defRPr>
            </a:lvl2pPr>
            <a:lvl3pPr>
              <a:defRPr>
                <a:solidFill>
                  <a:srgbClr val="17375D"/>
                </a:solidFill>
                <a:latin typeface="Arial" panose="020B0604020202020204" pitchFamily="34" charset="0"/>
              </a:defRPr>
            </a:lvl3pPr>
            <a:lvl4pPr>
              <a:defRPr>
                <a:solidFill>
                  <a:srgbClr val="17375D"/>
                </a:solidFill>
                <a:latin typeface="Arial" panose="020B0604020202020204" pitchFamily="34" charset="0"/>
              </a:defRPr>
            </a:lvl4pPr>
            <a:lvl5pPr>
              <a:defRPr>
                <a:solidFill>
                  <a:srgbClr val="17375D"/>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DE919224-72B6-D03B-DF39-8C0DC9F22AC1}"/>
              </a:ext>
            </a:extLst>
          </p:cNvPr>
          <p:cNvSpPr>
            <a:spLocks noGrp="1"/>
          </p:cNvSpPr>
          <p:nvPr>
            <p:ph type="body" idx="10" hasCustomPrompt="1"/>
          </p:nvPr>
        </p:nvSpPr>
        <p:spPr>
          <a:xfrm>
            <a:off x="6193452" y="1915740"/>
            <a:ext cx="5157787" cy="531864"/>
          </a:xfrm>
        </p:spPr>
        <p:txBody>
          <a:bodyPr anchor="b"/>
          <a:lstStyle>
            <a:lvl1pPr marL="0" indent="0">
              <a:buNone/>
              <a:defRPr sz="2400" b="1">
                <a:solidFill>
                  <a:srgbClr val="17375D"/>
                </a:solidFill>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SUBHEADING</a:t>
            </a:r>
          </a:p>
        </p:txBody>
      </p:sp>
    </p:spTree>
    <p:extLst>
      <p:ext uri="{BB962C8B-B14F-4D97-AF65-F5344CB8AC3E}">
        <p14:creationId xmlns:p14="http://schemas.microsoft.com/office/powerpoint/2010/main" val="3388063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ection Header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BE760-5B77-1D8F-EFCA-8FDED1706499}"/>
              </a:ext>
            </a:extLst>
          </p:cNvPr>
          <p:cNvSpPr>
            <a:spLocks noGrp="1"/>
          </p:cNvSpPr>
          <p:nvPr>
            <p:ph type="title" hasCustomPrompt="1"/>
          </p:nvPr>
        </p:nvSpPr>
        <p:spPr>
          <a:xfrm>
            <a:off x="838200" y="2766218"/>
            <a:ext cx="10515600" cy="1325563"/>
          </a:xfrm>
        </p:spPr>
        <p:txBody>
          <a:bodyPr/>
          <a:lstStyle>
            <a:lvl1pPr algn="ctr">
              <a:defRPr>
                <a:solidFill>
                  <a:srgbClr val="9BCBEB"/>
                </a:solidFill>
              </a:defRPr>
            </a:lvl1pPr>
          </a:lstStyle>
          <a:p>
            <a:r>
              <a:rPr lang="en-US"/>
              <a:t>Section Header</a:t>
            </a:r>
          </a:p>
        </p:txBody>
      </p:sp>
    </p:spTree>
    <p:extLst>
      <p:ext uri="{BB962C8B-B14F-4D97-AF65-F5344CB8AC3E}">
        <p14:creationId xmlns:p14="http://schemas.microsoft.com/office/powerpoint/2010/main" val="421036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Conten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CBC9C-2F8B-C08F-4B5A-DDE5564485CD}"/>
              </a:ext>
            </a:extLst>
          </p:cNvPr>
          <p:cNvSpPr>
            <a:spLocks noGrp="1"/>
          </p:cNvSpPr>
          <p:nvPr>
            <p:ph type="title" hasCustomPrompt="1"/>
          </p:nvPr>
        </p:nvSpPr>
        <p:spPr>
          <a:xfrm>
            <a:off x="838200" y="423490"/>
            <a:ext cx="10515600" cy="1325563"/>
          </a:xfrm>
        </p:spPr>
        <p:txBody>
          <a:bodyPr anchor="ctr"/>
          <a:lstStyle>
            <a:lvl1pPr>
              <a:defRPr b="1" i="0">
                <a:solidFill>
                  <a:srgbClr val="9BCBEB"/>
                </a:solidFill>
                <a:latin typeface="Georgia" panose="02040502050405020303" pitchFamily="18" charset="0"/>
              </a:defRPr>
            </a:lvl1pPr>
          </a:lstStyle>
          <a:p>
            <a:r>
              <a:rPr lang="en-US" dirty="0"/>
              <a:t>Content</a:t>
            </a:r>
          </a:p>
        </p:txBody>
      </p:sp>
      <p:sp>
        <p:nvSpPr>
          <p:cNvPr id="3" name="Content Placeholder 2">
            <a:extLst>
              <a:ext uri="{FF2B5EF4-FFF2-40B4-BE49-F238E27FC236}">
                <a16:creationId xmlns:a16="http://schemas.microsoft.com/office/drawing/2014/main" id="{BCD08072-026F-9EE5-978C-843FA5C8F3C2}"/>
              </a:ext>
            </a:extLst>
          </p:cNvPr>
          <p:cNvSpPr>
            <a:spLocks noGrp="1"/>
          </p:cNvSpPr>
          <p:nvPr>
            <p:ph idx="1" hasCustomPrompt="1"/>
          </p:nvPr>
        </p:nvSpPr>
        <p:spPr>
          <a:xfrm>
            <a:off x="838200" y="1883990"/>
            <a:ext cx="10515600" cy="4351338"/>
          </a:xfrm>
        </p:spPr>
        <p:txBody>
          <a:bodyPr/>
          <a:lstStyle>
            <a:lvl1pPr>
              <a:defRPr>
                <a:solidFill>
                  <a:schemeClr val="bg1"/>
                </a:solidFill>
                <a:latin typeface="Arial" panose="020B0604020202020204" pitchFamily="34" charset="0"/>
              </a:defRPr>
            </a:lvl1pPr>
            <a:lvl2pPr>
              <a:defRPr>
                <a:solidFill>
                  <a:schemeClr val="bg1"/>
                </a:solidFill>
                <a:latin typeface="Arial" panose="020B0604020202020204" pitchFamily="34" charset="0"/>
              </a:defRPr>
            </a:lvl2pPr>
            <a:lvl3pPr>
              <a:defRPr>
                <a:solidFill>
                  <a:schemeClr val="bg1"/>
                </a:solidFill>
                <a:latin typeface="Arial" panose="020B0604020202020204" pitchFamily="34" charset="0"/>
              </a:defRPr>
            </a:lvl3pPr>
            <a:lvl4pPr>
              <a:defRPr>
                <a:solidFill>
                  <a:schemeClr val="bg1"/>
                </a:solidFill>
                <a:latin typeface="Arial" panose="020B0604020202020204" pitchFamily="34" charset="0"/>
              </a:defRPr>
            </a:lvl4pPr>
            <a:lvl5pPr>
              <a:defRPr>
                <a:solidFill>
                  <a:schemeClr val="bg1"/>
                </a:solidFill>
                <a:latin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30229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39A46-9CCB-2364-C73C-6D75FACC64AA}"/>
              </a:ext>
            </a:extLst>
          </p:cNvPr>
          <p:cNvSpPr>
            <a:spLocks noGrp="1"/>
          </p:cNvSpPr>
          <p:nvPr>
            <p:ph type="title" hasCustomPrompt="1"/>
          </p:nvPr>
        </p:nvSpPr>
        <p:spPr>
          <a:xfrm>
            <a:off x="839788" y="423490"/>
            <a:ext cx="10515600" cy="1325563"/>
          </a:xfrm>
        </p:spPr>
        <p:txBody>
          <a:bodyPr/>
          <a:lstStyle>
            <a:lvl1pPr>
              <a:defRPr>
                <a:solidFill>
                  <a:srgbClr val="9BCBEB"/>
                </a:solidFill>
              </a:defRPr>
            </a:lvl1pPr>
          </a:lstStyle>
          <a:p>
            <a:r>
              <a:rPr lang="en-US"/>
              <a:t>Two Column (Dark)</a:t>
            </a:r>
          </a:p>
        </p:txBody>
      </p:sp>
      <p:sp>
        <p:nvSpPr>
          <p:cNvPr id="3" name="Text Placeholder 2">
            <a:extLst>
              <a:ext uri="{FF2B5EF4-FFF2-40B4-BE49-F238E27FC236}">
                <a16:creationId xmlns:a16="http://schemas.microsoft.com/office/drawing/2014/main" id="{956C2554-A708-BB8C-3461-8A4494824E9A}"/>
              </a:ext>
            </a:extLst>
          </p:cNvPr>
          <p:cNvSpPr>
            <a:spLocks noGrp="1"/>
          </p:cNvSpPr>
          <p:nvPr>
            <p:ph type="body" idx="1" hasCustomPrompt="1"/>
          </p:nvPr>
        </p:nvSpPr>
        <p:spPr>
          <a:xfrm>
            <a:off x="839788" y="1915740"/>
            <a:ext cx="5157787" cy="531864"/>
          </a:xfrm>
        </p:spPr>
        <p:txBody>
          <a:bodyPr anchor="b"/>
          <a:lstStyle>
            <a:lvl1pPr marL="0" indent="0">
              <a:buNone/>
              <a:defRPr sz="2400" b="1">
                <a:solidFill>
                  <a:schemeClr val="bg1"/>
                </a:solidFill>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SUBHEADING</a:t>
            </a:r>
          </a:p>
        </p:txBody>
      </p:sp>
      <p:sp>
        <p:nvSpPr>
          <p:cNvPr id="4" name="Content Placeholder 3">
            <a:extLst>
              <a:ext uri="{FF2B5EF4-FFF2-40B4-BE49-F238E27FC236}">
                <a16:creationId xmlns:a16="http://schemas.microsoft.com/office/drawing/2014/main" id="{A1BBC773-7685-E276-F47B-A06DE3618225}"/>
              </a:ext>
            </a:extLst>
          </p:cNvPr>
          <p:cNvSpPr>
            <a:spLocks noGrp="1"/>
          </p:cNvSpPr>
          <p:nvPr>
            <p:ph sz="half" idx="2"/>
          </p:nvPr>
        </p:nvSpPr>
        <p:spPr>
          <a:xfrm>
            <a:off x="839788" y="2563440"/>
            <a:ext cx="5157787" cy="3684588"/>
          </a:xfrm>
        </p:spPr>
        <p:txBody>
          <a:bodyPr/>
          <a:lstStyle>
            <a:lvl1pPr>
              <a:defRPr>
                <a:solidFill>
                  <a:schemeClr val="bg1"/>
                </a:solidFill>
                <a:latin typeface="Arial" panose="020B0604020202020204" pitchFamily="34" charset="0"/>
              </a:defRPr>
            </a:lvl1pPr>
            <a:lvl2pPr>
              <a:defRPr>
                <a:solidFill>
                  <a:schemeClr val="bg1"/>
                </a:solidFill>
                <a:latin typeface="Arial" panose="020B0604020202020204" pitchFamily="34" charset="0"/>
              </a:defRPr>
            </a:lvl2pPr>
            <a:lvl3pPr>
              <a:defRPr>
                <a:solidFill>
                  <a:schemeClr val="bg1"/>
                </a:solidFill>
                <a:latin typeface="Arial" panose="020B0604020202020204" pitchFamily="34" charset="0"/>
              </a:defRPr>
            </a:lvl3pPr>
            <a:lvl4pPr>
              <a:defRPr>
                <a:solidFill>
                  <a:schemeClr val="bg1"/>
                </a:solidFill>
                <a:latin typeface="Arial" panose="020B0604020202020204" pitchFamily="34" charset="0"/>
              </a:defRPr>
            </a:lvl4pPr>
            <a:lvl5pPr>
              <a:defRPr>
                <a:solidFill>
                  <a:schemeClr val="bg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2AF273B-2CD8-F28D-B353-060508A1AB90}"/>
              </a:ext>
            </a:extLst>
          </p:cNvPr>
          <p:cNvSpPr>
            <a:spLocks noGrp="1"/>
          </p:cNvSpPr>
          <p:nvPr>
            <p:ph sz="quarter" idx="4"/>
          </p:nvPr>
        </p:nvSpPr>
        <p:spPr>
          <a:xfrm>
            <a:off x="6172200" y="2563440"/>
            <a:ext cx="5183188" cy="3684588"/>
          </a:xfrm>
        </p:spPr>
        <p:txBody>
          <a:bodyPr/>
          <a:lstStyle>
            <a:lvl1pPr>
              <a:defRPr>
                <a:solidFill>
                  <a:schemeClr val="bg1"/>
                </a:solidFill>
                <a:latin typeface="Arial" panose="020B0604020202020204" pitchFamily="34" charset="0"/>
              </a:defRPr>
            </a:lvl1pPr>
            <a:lvl2pPr>
              <a:defRPr>
                <a:solidFill>
                  <a:schemeClr val="bg1"/>
                </a:solidFill>
                <a:latin typeface="Arial" panose="020B0604020202020204" pitchFamily="34" charset="0"/>
              </a:defRPr>
            </a:lvl2pPr>
            <a:lvl3pPr>
              <a:defRPr>
                <a:solidFill>
                  <a:schemeClr val="bg1"/>
                </a:solidFill>
                <a:latin typeface="Arial" panose="020B0604020202020204" pitchFamily="34" charset="0"/>
              </a:defRPr>
            </a:lvl3pPr>
            <a:lvl4pPr>
              <a:defRPr>
                <a:solidFill>
                  <a:schemeClr val="bg1"/>
                </a:solidFill>
                <a:latin typeface="Arial" panose="020B0604020202020204" pitchFamily="34" charset="0"/>
              </a:defRPr>
            </a:lvl4pPr>
            <a:lvl5pPr>
              <a:defRPr>
                <a:solidFill>
                  <a:schemeClr val="bg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DE919224-72B6-D03B-DF39-8C0DC9F22AC1}"/>
              </a:ext>
            </a:extLst>
          </p:cNvPr>
          <p:cNvSpPr>
            <a:spLocks noGrp="1"/>
          </p:cNvSpPr>
          <p:nvPr>
            <p:ph type="body" idx="10" hasCustomPrompt="1"/>
          </p:nvPr>
        </p:nvSpPr>
        <p:spPr>
          <a:xfrm>
            <a:off x="6193452" y="1915740"/>
            <a:ext cx="5157787" cy="531864"/>
          </a:xfrm>
        </p:spPr>
        <p:txBody>
          <a:bodyPr anchor="b"/>
          <a:lstStyle>
            <a:lvl1pPr marL="0" indent="0">
              <a:buNone/>
              <a:defRPr sz="2400" b="1">
                <a:solidFill>
                  <a:schemeClr val="bg1"/>
                </a:solidFill>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SUBHEADING</a:t>
            </a:r>
          </a:p>
        </p:txBody>
      </p:sp>
    </p:spTree>
    <p:extLst>
      <p:ext uri="{BB962C8B-B14F-4D97-AF65-F5344CB8AC3E}">
        <p14:creationId xmlns:p14="http://schemas.microsoft.com/office/powerpoint/2010/main" val="2190713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CBC9C-2F8B-C08F-4B5A-DDE5564485CD}"/>
              </a:ext>
            </a:extLst>
          </p:cNvPr>
          <p:cNvSpPr>
            <a:spLocks noGrp="1"/>
          </p:cNvSpPr>
          <p:nvPr>
            <p:ph type="title" hasCustomPrompt="1"/>
          </p:nvPr>
        </p:nvSpPr>
        <p:spPr>
          <a:xfrm>
            <a:off x="838200" y="810536"/>
            <a:ext cx="10515600" cy="4466002"/>
          </a:xfrm>
        </p:spPr>
        <p:txBody>
          <a:bodyPr anchor="ctr"/>
          <a:lstStyle>
            <a:lvl1pPr marL="0" marR="0" indent="0" algn="l" defTabSz="914400" rtl="0" eaLnBrk="1" fontAlgn="auto" latinLnBrk="0" hangingPunct="1">
              <a:lnSpc>
                <a:spcPct val="90000"/>
              </a:lnSpc>
              <a:spcBef>
                <a:spcPct val="0"/>
              </a:spcBef>
              <a:spcAft>
                <a:spcPts val="0"/>
              </a:spcAft>
              <a:buClrTx/>
              <a:buSzTx/>
              <a:buFontTx/>
              <a:buNone/>
              <a:tabLst/>
              <a:defRPr lang="en-US" b="1" i="0" smtClean="0">
                <a:solidFill>
                  <a:schemeClr val="tx2"/>
                </a:solidFill>
                <a:effectLst/>
                <a:latin typeface="Georgia" panose="02040502050405020303" pitchFamily="18"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t>Quote</a:t>
            </a:r>
          </a:p>
        </p:txBody>
      </p:sp>
      <p:sp>
        <p:nvSpPr>
          <p:cNvPr id="3" name="Content Placeholder 2">
            <a:extLst>
              <a:ext uri="{FF2B5EF4-FFF2-40B4-BE49-F238E27FC236}">
                <a16:creationId xmlns:a16="http://schemas.microsoft.com/office/drawing/2014/main" id="{BCD08072-026F-9EE5-978C-843FA5C8F3C2}"/>
              </a:ext>
            </a:extLst>
          </p:cNvPr>
          <p:cNvSpPr>
            <a:spLocks noGrp="1"/>
          </p:cNvSpPr>
          <p:nvPr>
            <p:ph idx="1" hasCustomPrompt="1"/>
          </p:nvPr>
        </p:nvSpPr>
        <p:spPr>
          <a:xfrm>
            <a:off x="838200" y="5596745"/>
            <a:ext cx="7199671" cy="450719"/>
          </a:xfrm>
        </p:spPr>
        <p:txBody>
          <a:bodyPr/>
          <a:lstStyle>
            <a:lvl1pPr marL="0" indent="0" algn="r">
              <a:buNone/>
              <a:defRPr b="1" i="0">
                <a:solidFill>
                  <a:srgbClr val="17375D"/>
                </a:solidFill>
                <a:latin typeface="Arial" panose="020B0604020202020204" pitchFamily="34" charset="0"/>
              </a:defRPr>
            </a:lvl1pPr>
            <a:lvl2pPr>
              <a:defRPr>
                <a:latin typeface="Proxima Nova Rg" panose="02000506030000020004" pitchFamily="2" charset="0"/>
              </a:defRPr>
            </a:lvl2pPr>
            <a:lvl3pPr>
              <a:defRPr>
                <a:latin typeface="Proxima Nova Rg" panose="02000506030000020004" pitchFamily="2" charset="0"/>
              </a:defRPr>
            </a:lvl3pPr>
            <a:lvl4pPr>
              <a:defRPr>
                <a:latin typeface="Proxima Nova Rg" panose="02000506030000020004" pitchFamily="2" charset="0"/>
              </a:defRPr>
            </a:lvl4pPr>
            <a:lvl5pPr>
              <a:defRPr>
                <a:latin typeface="Proxima Nova Rg" panose="02000506030000020004" pitchFamily="2" charset="0"/>
              </a:defRPr>
            </a:lvl5pPr>
          </a:lstStyle>
          <a:p>
            <a:pPr lvl="0"/>
            <a:r>
              <a:rPr lang="en-US" dirty="0"/>
              <a:t>ATTRIBUTION</a:t>
            </a:r>
          </a:p>
        </p:txBody>
      </p:sp>
      <p:pic>
        <p:nvPicPr>
          <p:cNvPr id="6" name="Picture 5">
            <a:extLst>
              <a:ext uri="{FF2B5EF4-FFF2-40B4-BE49-F238E27FC236}">
                <a16:creationId xmlns:a16="http://schemas.microsoft.com/office/drawing/2014/main" id="{62D4CF6B-7195-5E42-8C00-40CB8797CF31}"/>
              </a:ext>
            </a:extLst>
          </p:cNvPr>
          <p:cNvPicPr>
            <a:picLocks noChangeAspect="1"/>
          </p:cNvPicPr>
          <p:nvPr userDrawn="1"/>
        </p:nvPicPr>
        <p:blipFill>
          <a:blip r:embed="rId3"/>
          <a:srcRect l="38670" t="21614" r="37134" b="63549"/>
          <a:stretch>
            <a:fillRect/>
          </a:stretch>
        </p:blipFill>
        <p:spPr>
          <a:xfrm>
            <a:off x="466929" y="1004052"/>
            <a:ext cx="1964988" cy="1575882"/>
          </a:xfrm>
          <a:prstGeom prst="rect">
            <a:avLst/>
          </a:prstGeom>
        </p:spPr>
      </p:pic>
      <p:pic>
        <p:nvPicPr>
          <p:cNvPr id="7" name="Picture 6">
            <a:extLst>
              <a:ext uri="{FF2B5EF4-FFF2-40B4-BE49-F238E27FC236}">
                <a16:creationId xmlns:a16="http://schemas.microsoft.com/office/drawing/2014/main" id="{B628AF54-EC43-3777-7755-8A0DA4DD4BD8}"/>
              </a:ext>
            </a:extLst>
          </p:cNvPr>
          <p:cNvPicPr>
            <a:picLocks noChangeAspect="1"/>
          </p:cNvPicPr>
          <p:nvPr userDrawn="1"/>
        </p:nvPicPr>
        <p:blipFill>
          <a:blip r:embed="rId3"/>
          <a:srcRect l="38670" t="21614" r="37134" b="63549"/>
          <a:stretch>
            <a:fillRect/>
          </a:stretch>
        </p:blipFill>
        <p:spPr>
          <a:xfrm rot="10800000">
            <a:off x="9760083" y="3429000"/>
            <a:ext cx="1964988" cy="1575882"/>
          </a:xfrm>
          <a:prstGeom prst="rect">
            <a:avLst/>
          </a:prstGeom>
        </p:spPr>
      </p:pic>
    </p:spTree>
    <p:extLst>
      <p:ext uri="{BB962C8B-B14F-4D97-AF65-F5344CB8AC3E}">
        <p14:creationId xmlns:p14="http://schemas.microsoft.com/office/powerpoint/2010/main" val="4214435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EF8469-D514-CEA7-DBB4-845E34CE32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Title Style</a:t>
            </a:r>
          </a:p>
        </p:txBody>
      </p:sp>
      <p:sp>
        <p:nvSpPr>
          <p:cNvPr id="3" name="Text Placeholder 2">
            <a:extLst>
              <a:ext uri="{FF2B5EF4-FFF2-40B4-BE49-F238E27FC236}">
                <a16:creationId xmlns:a16="http://schemas.microsoft.com/office/drawing/2014/main" id="{24E87C12-0936-E8A7-1890-E3EC6914E0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884A3FB-F813-5F1E-6C46-21F678C5BF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Arial" panose="020B0604020202020204" pitchFamily="34" charset="0"/>
              </a:defRPr>
            </a:lvl1pPr>
          </a:lstStyle>
          <a:p>
            <a:fld id="{285B2868-6640-874B-9167-0E8035AB223E}" type="datetimeFigureOut">
              <a:rPr lang="en-US" smtClean="0"/>
              <a:pPr/>
              <a:t>7/9/2026</a:t>
            </a:fld>
            <a:endParaRPr lang="en-US" dirty="0"/>
          </a:p>
        </p:txBody>
      </p:sp>
      <p:sp>
        <p:nvSpPr>
          <p:cNvPr id="5" name="Footer Placeholder 4">
            <a:extLst>
              <a:ext uri="{FF2B5EF4-FFF2-40B4-BE49-F238E27FC236}">
                <a16:creationId xmlns:a16="http://schemas.microsoft.com/office/drawing/2014/main" id="{6FBB4A95-5D81-62EF-EFE8-FE95A313E1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A49CD694-B4BC-604B-64EC-7B598E15B4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Arial" panose="020B0604020202020204" pitchFamily="34" charset="0"/>
              </a:defRPr>
            </a:lvl1pPr>
          </a:lstStyle>
          <a:p>
            <a:fld id="{A88DC417-07B3-1946-A501-D434618A2FB8}" type="slidenum">
              <a:rPr lang="en-US" smtClean="0"/>
              <a:pPr/>
              <a:t>‹#›</a:t>
            </a:fld>
            <a:endParaRPr lang="en-US" dirty="0"/>
          </a:p>
        </p:txBody>
      </p:sp>
    </p:spTree>
    <p:extLst>
      <p:ext uri="{BB962C8B-B14F-4D97-AF65-F5344CB8AC3E}">
        <p14:creationId xmlns:p14="http://schemas.microsoft.com/office/powerpoint/2010/main" val="61069860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749" r:id="rId3"/>
    <p:sldLayoutId id="2147483650" r:id="rId4"/>
    <p:sldLayoutId id="2147483653" r:id="rId5"/>
    <p:sldLayoutId id="2147483654" r:id="rId6"/>
    <p:sldLayoutId id="2147483663" r:id="rId7"/>
    <p:sldLayoutId id="2147483748" r:id="rId8"/>
    <p:sldLayoutId id="2147483660" r:id="rId9"/>
    <p:sldLayoutId id="2147483750" r:id="rId10"/>
    <p:sldLayoutId id="2147483661" r:id="rId11"/>
  </p:sldLayoutIdLst>
  <p:txStyles>
    <p:titleStyle>
      <a:lvl1pPr algn="l" defTabSz="914400" rtl="0" eaLnBrk="1" latinLnBrk="0" hangingPunct="1">
        <a:lnSpc>
          <a:spcPct val="90000"/>
        </a:lnSpc>
        <a:spcBef>
          <a:spcPct val="0"/>
        </a:spcBef>
        <a:buNone/>
        <a:defRPr sz="4400" b="1" i="0"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46.sv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1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63.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hyperlink" Target="https://www.datacenterknowledge.com/energy-power-supply/data-centers-to-drive-surging-global-power-demand-iea" TargetMode="External"/><Relationship Id="rId3" Type="http://schemas.openxmlformats.org/officeDocument/2006/relationships/hyperlink" Target="https://www.bcg.com/publications/2025/breaking-barriers-data-center-growth" TargetMode="External"/><Relationship Id="rId7" Type="http://schemas.openxmlformats.org/officeDocument/2006/relationships/hyperlink" Target="https://www.datacenterknowledge.com/energy-power-supply/data-centers-bypassing-the-grid-to-obtain-the-power-they-need"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www.bloomenergy.com/news/onsite-generation-expected-to-fully-power-27-percent-of-data-center-facilities-by-2030/" TargetMode="External"/><Relationship Id="rId5" Type="http://schemas.openxmlformats.org/officeDocument/2006/relationships/hyperlink" Target="https://www.ndic.nd.gov/sites/www/files/documents/Transmission-Authority/Publications/Other%20Studies/Forecasting-Resource-Adequacy-in-Southwest-Po-2023.pdf" TargetMode="External"/><Relationship Id="rId10" Type="http://schemas.openxmlformats.org/officeDocument/2006/relationships/hyperlink" Target="https://docs.nrel.gov/docs/fy25osti/89587.pdf" TargetMode="External"/><Relationship Id="rId4" Type="http://schemas.openxmlformats.org/officeDocument/2006/relationships/hyperlink" Target="https://www.spp.org/news-list/spp-board-approves-new-planning-reserve-margins-to-protect-against-high-winter-summer-use/" TargetMode="External"/><Relationship Id="rId9" Type="http://schemas.openxmlformats.org/officeDocument/2006/relationships/hyperlink" Target="https://cleanview.co/public/data-centers/u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8" Type="http://schemas.openxmlformats.org/officeDocument/2006/relationships/hyperlink" Target="https://www.washingtonpost.com/business/2024/10/08/google-meta-omaha-data-centers/" TargetMode="External"/><Relationship Id="rId3" Type="http://schemas.openxmlformats.org/officeDocument/2006/relationships/hyperlink" Target="https://www.newsweek.com/ercot-power-outage-map-updates-texas-winter-storm-1569498" TargetMode="External"/><Relationship Id="rId7" Type="http://schemas.openxmlformats.org/officeDocument/2006/relationships/hyperlink" Target="https://www.reuters.com/business/energy/ai-data-centers-are-forcing-obsolete-peaker-power-plants-back-into-service-2025-12-23/" TargetMode="External"/><Relationship Id="rId2" Type="http://schemas.openxmlformats.org/officeDocument/2006/relationships/hyperlink" Target="https://nebraskaexaminer.com/2022/07/28/facebook-parent-company-meta-continues-growth-in-nebraskas-sarpy-county/" TargetMode="External"/><Relationship Id="rId1" Type="http://schemas.openxmlformats.org/officeDocument/2006/relationships/slideLayout" Target="../slideLayouts/slideLayout4.xml"/><Relationship Id="rId6" Type="http://schemas.openxmlformats.org/officeDocument/2006/relationships/hyperlink" Target="https://apnews.com/article/coal-electricity-artificial-intelligence-trump-power-energy-a3779aee7970dabded42d8d7b3ef3783" TargetMode="External"/><Relationship Id="rId5" Type="http://schemas.openxmlformats.org/officeDocument/2006/relationships/hyperlink" Target="https://www.yahoo.com/news/14-states-face-rolling-blackouts-212352798.html" TargetMode="External"/><Relationship Id="rId4" Type="http://schemas.openxmlformats.org/officeDocument/2006/relationships/hyperlink" Target="https://www.cjonline.com/story/business/energy-resource/2022/01/16/kansas-lawmakers-want-prevent-repeat-after-rolling-blackouts-winter-storm/9172177002" TargetMode="External"/><Relationship Id="rId9" Type="http://schemas.openxmlformats.org/officeDocument/2006/relationships/hyperlink" Target="https://www.3newsnow.com/north-omaha/lawsuit-seeks-to-keep-north-omaha-coal-plant-running-amid-community-push-for-clean-energy"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theatlantic.com/magazine/2026/04/ai-data-centers-energy-demands/686064/" TargetMode="External"/><Relationship Id="rId3" Type="http://schemas.openxmlformats.org/officeDocument/2006/relationships/hyperlink" Target="https://www.nytimes.com/2026/01/13/climate/us-emissions-2025-coal-power.html" TargetMode="External"/><Relationship Id="rId7" Type="http://schemas.openxmlformats.org/officeDocument/2006/relationships/hyperlink" Target="https://hoodline.com/2026/02/google-s-pine-island-data-hub-deal-sparks-big-money-and-bigger-backlash/" TargetMode="External"/><Relationship Id="rId2" Type="http://schemas.openxmlformats.org/officeDocument/2006/relationships/hyperlink" Target="https://apnews.com/article/carbon-pollution-trump-winter-data-centers-ai-680bbad6bab9a9e98421a48cb929d389" TargetMode="External"/><Relationship Id="rId1" Type="http://schemas.openxmlformats.org/officeDocument/2006/relationships/slideLayout" Target="../slideLayouts/slideLayout4.xml"/><Relationship Id="rId6" Type="http://schemas.openxmlformats.org/officeDocument/2006/relationships/hyperlink" Target="https://www.nytimes.com/2026/01/15/business/energy-environment/data-center-energy-electricity-costs.html" TargetMode="External"/><Relationship Id="rId5" Type="http://schemas.openxmlformats.org/officeDocument/2006/relationships/hyperlink" Target="https://www.bloomberg.com/news/articles/2026-01-15/trump-officials-vow-to-keep-all-us-coal-plants-running" TargetMode="External"/><Relationship Id="rId4" Type="http://schemas.openxmlformats.org/officeDocument/2006/relationships/hyperlink" Target="https://www.3newsnow.com/north-omaha/north-omaha-senator-calls-for-transparency-after-steam-tube-failure-at-power-station" TargetMode="External"/><Relationship Id="rId9" Type="http://schemas.openxmlformats.org/officeDocument/2006/relationships/hyperlink" Target="https://www.datacenterknowledge.com/energy-power-supply/report-more-data-centers-will-unplug-from-grid"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datacenters.atmeta.com/us-locations/" TargetMode="External"/><Relationship Id="rId3" Type="http://schemas.openxmlformats.org/officeDocument/2006/relationships/hyperlink" Target="https://chatgpt.com/" TargetMode="External"/><Relationship Id="rId7" Type="http://schemas.openxmlformats.org/officeDocument/2006/relationships/hyperlink" Target="https://www.google.com/maps" TargetMode="External"/><Relationship Id="rId12" Type="http://schemas.openxmlformats.org/officeDocument/2006/relationships/hyperlink" Target="https://www.ketv.com/article/oppd-board-of-directors-votes-to-extend-operations-coal-plants/69814800" TargetMode="External"/><Relationship Id="rId2" Type="http://schemas.openxmlformats.org/officeDocument/2006/relationships/hyperlink" Target="https://nebraskaexaminer.com/2022/07/28/facebook-parent-company-meta-continues-growth-in-nebraskas-sarpy-county/" TargetMode="External"/><Relationship Id="rId1" Type="http://schemas.openxmlformats.org/officeDocument/2006/relationships/slideLayout" Target="../slideLayouts/slideLayout4.xml"/><Relationship Id="rId6" Type="http://schemas.openxmlformats.org/officeDocument/2006/relationships/hyperlink" Target="https://climawellsystem.com/" TargetMode="External"/><Relationship Id="rId11" Type="http://schemas.openxmlformats.org/officeDocument/2006/relationships/hyperlink" Target="https://datacenters.atmeta.com/sustainability/" TargetMode="External"/><Relationship Id="rId5" Type="http://schemas.openxmlformats.org/officeDocument/2006/relationships/hyperlink" Target="https://www.socialpilot.co/tiktok-marketing/tiktok-ads" TargetMode="External"/><Relationship Id="rId10" Type="http://schemas.openxmlformats.org/officeDocument/2006/relationships/hyperlink" Target="https://aws.amazon.com/about-aws/global-infrastructure/regions_az/" TargetMode="External"/><Relationship Id="rId4" Type="http://schemas.openxmlformats.org/officeDocument/2006/relationships/hyperlink" Target="https://open.spotify.com/" TargetMode="External"/><Relationship Id="rId9" Type="http://schemas.openxmlformats.org/officeDocument/2006/relationships/hyperlink" Target="https://cleanview.co/public/data-centers/us"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68.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5.xml"/><Relationship Id="rId7" Type="http://schemas.openxmlformats.org/officeDocument/2006/relationships/image" Target="../media/image17.jpeg"/><Relationship Id="rId2" Type="http://schemas.openxmlformats.org/officeDocument/2006/relationships/slideLayout" Target="../slideLayouts/slideLayout4.xml"/><Relationship Id="rId1" Type="http://schemas.openxmlformats.org/officeDocument/2006/relationships/tags" Target="../tags/tag1.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2.jp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notesSlide" Target="../notesSlides/notesSlide6.xm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24.png"/><Relationship Id="rId11" Type="http://schemas.openxmlformats.org/officeDocument/2006/relationships/image" Target="../media/image29.png"/><Relationship Id="rId5" Type="http://schemas.microsoft.com/office/2007/relationships/hdphoto" Target="../media/hdphoto1.wdp"/><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 Id="rId1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8.xml"/><Relationship Id="rId7" Type="http://schemas.openxmlformats.org/officeDocument/2006/relationships/image" Target="../media/image38.png"/><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jpeg"/><Relationship Id="rId9" Type="http://schemas.openxmlformats.org/officeDocument/2006/relationships/image" Target="../media/image40.png"/></Relationships>
</file>

<file path=ppt/slides/_rels/slide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9.xml"/><Relationship Id="rId7" Type="http://schemas.microsoft.com/office/2007/relationships/hdphoto" Target="../media/hdphoto3.wdp"/><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42.png"/><Relationship Id="rId5" Type="http://schemas.microsoft.com/office/2007/relationships/hdphoto" Target="../media/hdphoto2.wdp"/><Relationship Id="rId10" Type="http://schemas.openxmlformats.org/officeDocument/2006/relationships/image" Target="../media/image45.png"/><Relationship Id="rId4" Type="http://schemas.openxmlformats.org/officeDocument/2006/relationships/image" Target="../media/image41.png"/><Relationship Id="rId9"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65B0E-E002-8C27-A0AE-A1CAA7DF3961}"/>
              </a:ext>
            </a:extLst>
          </p:cNvPr>
          <p:cNvSpPr>
            <a:spLocks noGrp="1"/>
          </p:cNvSpPr>
          <p:nvPr>
            <p:ph type="title"/>
          </p:nvPr>
        </p:nvSpPr>
        <p:spPr/>
        <p:txBody>
          <a:bodyPr/>
          <a:lstStyle/>
          <a:p>
            <a:r>
              <a:rPr lang="en-US" dirty="0"/>
              <a:t>Notes on this presentation</a:t>
            </a:r>
          </a:p>
        </p:txBody>
      </p:sp>
      <p:sp>
        <p:nvSpPr>
          <p:cNvPr id="3" name="Content Placeholder 2">
            <a:extLst>
              <a:ext uri="{FF2B5EF4-FFF2-40B4-BE49-F238E27FC236}">
                <a16:creationId xmlns:a16="http://schemas.microsoft.com/office/drawing/2014/main" id="{15158481-4626-966B-FF01-43973F0DC660}"/>
              </a:ext>
            </a:extLst>
          </p:cNvPr>
          <p:cNvSpPr>
            <a:spLocks noGrp="1"/>
          </p:cNvSpPr>
          <p:nvPr>
            <p:ph idx="1"/>
          </p:nvPr>
        </p:nvSpPr>
        <p:spPr/>
        <p:txBody>
          <a:bodyPr/>
          <a:lstStyle/>
          <a:p>
            <a:r>
              <a:rPr lang="en-US" dirty="0"/>
              <a:t>This is a 15-minute presentation on AI data centers and their current and potential affect on the use of fossil-fuel energy generation in the United States. </a:t>
            </a:r>
          </a:p>
          <a:p>
            <a:r>
              <a:rPr lang="en-US" dirty="0"/>
              <a:t>Suggested narration is included in the “notes” section. </a:t>
            </a:r>
          </a:p>
          <a:p>
            <a:r>
              <a:rPr lang="en-US" dirty="0"/>
              <a:t>The Omaha, Nebraska region is considered as a specific case study, but images on slides 7 and 11 could be tailored to another location of interest.</a:t>
            </a:r>
          </a:p>
          <a:p>
            <a:r>
              <a:rPr lang="en-US" dirty="0"/>
              <a:t>Data on slides 8 and 10 are specific to the Southwest Power Pool region (Midwest region), but they are easily generalized to trends across the United States. </a:t>
            </a:r>
          </a:p>
          <a:p>
            <a:endParaRPr lang="en-US" dirty="0"/>
          </a:p>
        </p:txBody>
      </p:sp>
    </p:spTree>
    <p:extLst>
      <p:ext uri="{BB962C8B-B14F-4D97-AF65-F5344CB8AC3E}">
        <p14:creationId xmlns:p14="http://schemas.microsoft.com/office/powerpoint/2010/main" val="2905373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FA759-3D0E-8740-36DF-1CD9C30864B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AF4234E-82C0-6F37-6C1D-0BA6538E9886}"/>
              </a:ext>
            </a:extLst>
          </p:cNvPr>
          <p:cNvSpPr txBox="1"/>
          <p:nvPr/>
        </p:nvSpPr>
        <p:spPr>
          <a:xfrm>
            <a:off x="209551" y="213763"/>
            <a:ext cx="9244012" cy="1200329"/>
          </a:xfrm>
          <a:prstGeom prst="rect">
            <a:avLst/>
          </a:prstGeom>
          <a:noFill/>
        </p:spPr>
        <p:txBody>
          <a:bodyPr wrap="square">
            <a:spAutoFit/>
          </a:bodyPr>
          <a:lstStyle/>
          <a:p>
            <a:r>
              <a:rPr kumimoji="0" lang="en-US" sz="3600" b="1" i="1" u="none" strike="noStrike" kern="1200" cap="none" spc="0" normalizeH="0" baseline="0" noProof="0" dirty="0">
                <a:ln>
                  <a:noFill/>
                </a:ln>
                <a:solidFill>
                  <a:schemeClr val="accent1"/>
                </a:solidFill>
                <a:effectLst/>
                <a:uLnTx/>
                <a:uFillTx/>
                <a:latin typeface="Georgia" panose="02040502050405020303" pitchFamily="18" charset="0"/>
                <a:ea typeface="+mj-ea"/>
                <a:cs typeface="+mj-cs"/>
              </a:rPr>
              <a:t>Not all energy generation is equal</a:t>
            </a:r>
          </a:p>
          <a:p>
            <a:r>
              <a:rPr lang="en-US" sz="3600" b="1" dirty="0">
                <a:solidFill>
                  <a:srgbClr val="17375D"/>
                </a:solidFill>
                <a:latin typeface="Georgia" panose="02040502050405020303" pitchFamily="18" charset="0"/>
                <a:ea typeface="+mj-ea"/>
                <a:cs typeface="+mj-cs"/>
              </a:rPr>
              <a:t>Grid Stability</a:t>
            </a:r>
            <a:endParaRPr lang="en-US" sz="1400" dirty="0">
              <a:latin typeface="Arial" panose="020B0604020202020204" pitchFamily="34" charset="0"/>
            </a:endParaRPr>
          </a:p>
        </p:txBody>
      </p:sp>
      <p:sp>
        <p:nvSpPr>
          <p:cNvPr id="6" name="TextBox 5">
            <a:extLst>
              <a:ext uri="{FF2B5EF4-FFF2-40B4-BE49-F238E27FC236}">
                <a16:creationId xmlns:a16="http://schemas.microsoft.com/office/drawing/2014/main" id="{561AF63C-E634-2175-1860-5285183533E9}"/>
              </a:ext>
            </a:extLst>
          </p:cNvPr>
          <p:cNvSpPr txBox="1"/>
          <p:nvPr/>
        </p:nvSpPr>
        <p:spPr>
          <a:xfrm>
            <a:off x="619125" y="1382278"/>
            <a:ext cx="10953750" cy="584775"/>
          </a:xfrm>
          <a:prstGeom prst="rect">
            <a:avLst/>
          </a:prstGeom>
          <a:noFill/>
        </p:spPr>
        <p:txBody>
          <a:bodyPr wrap="square">
            <a:spAutoFit/>
          </a:bodyPr>
          <a:lstStyle/>
          <a:p>
            <a:pPr algn="ctr"/>
            <a:r>
              <a:rPr lang="en-US" sz="3200" dirty="0">
                <a:latin typeface="Arial" panose="020B0604020202020204" pitchFamily="34" charset="0"/>
              </a:rPr>
              <a:t>Nameplate Capacity </a:t>
            </a:r>
            <a:r>
              <a:rPr lang="en-US" sz="3200" b="1" dirty="0">
                <a:latin typeface="Arial" panose="020B0604020202020204" pitchFamily="34" charset="0"/>
              </a:rPr>
              <a:t>≠ </a:t>
            </a:r>
            <a:r>
              <a:rPr lang="en-US" sz="3200" dirty="0">
                <a:latin typeface="Arial" panose="020B0604020202020204" pitchFamily="34" charset="0"/>
              </a:rPr>
              <a:t>Accredited Capacity Value</a:t>
            </a:r>
          </a:p>
        </p:txBody>
      </p:sp>
      <p:sp>
        <p:nvSpPr>
          <p:cNvPr id="8" name="TextBox 7">
            <a:extLst>
              <a:ext uri="{FF2B5EF4-FFF2-40B4-BE49-F238E27FC236}">
                <a16:creationId xmlns:a16="http://schemas.microsoft.com/office/drawing/2014/main" id="{E8C3A66F-0A4A-065D-CA26-38D265D0B8EB}"/>
              </a:ext>
            </a:extLst>
          </p:cNvPr>
          <p:cNvSpPr txBox="1"/>
          <p:nvPr/>
        </p:nvSpPr>
        <p:spPr>
          <a:xfrm>
            <a:off x="1590675" y="4414506"/>
            <a:ext cx="10534650" cy="1815882"/>
          </a:xfrm>
          <a:prstGeom prst="rect">
            <a:avLst/>
          </a:prstGeom>
          <a:noFill/>
        </p:spPr>
        <p:txBody>
          <a:bodyPr wrap="square">
            <a:spAutoFit/>
          </a:bodyPr>
          <a:lstStyle/>
          <a:p>
            <a:r>
              <a:rPr lang="en-US" sz="2800" i="1" dirty="0">
                <a:latin typeface="Arial" panose="020B0604020202020204" pitchFamily="34" charset="0"/>
              </a:rPr>
              <a:t>A data center adds a 100 MW wind farm </a:t>
            </a:r>
          </a:p>
          <a:p>
            <a:r>
              <a:rPr lang="en-US" sz="2800" b="1" dirty="0">
                <a:latin typeface="Arial" panose="020B0604020202020204" pitchFamily="34" charset="0"/>
              </a:rPr>
              <a:t>BUT</a:t>
            </a:r>
            <a:r>
              <a:rPr lang="en-US" sz="2800" i="1" dirty="0">
                <a:latin typeface="Arial" panose="020B0604020202020204" pitchFamily="34" charset="0"/>
              </a:rPr>
              <a:t> The wind farm only counts as 10–20 MW</a:t>
            </a:r>
          </a:p>
          <a:p>
            <a:r>
              <a:rPr lang="en-US" sz="2800" b="1" dirty="0">
                <a:latin typeface="Arial" panose="020B0604020202020204" pitchFamily="34" charset="0"/>
              </a:rPr>
              <a:t>SO</a:t>
            </a:r>
            <a:r>
              <a:rPr lang="en-US" sz="2800" i="1" dirty="0">
                <a:latin typeface="Arial" panose="020B0604020202020204" pitchFamily="34" charset="0"/>
              </a:rPr>
              <a:t> The utility still needs to provide 80–90 MW</a:t>
            </a:r>
          </a:p>
          <a:p>
            <a:r>
              <a:rPr lang="en-US" sz="2800" b="1" i="1" dirty="0">
                <a:latin typeface="Arial" panose="020B0604020202020204" pitchFamily="34" charset="0"/>
              </a:rPr>
              <a:t>RESULTS </a:t>
            </a:r>
            <a:r>
              <a:rPr lang="en-US" sz="2800" i="1" dirty="0">
                <a:latin typeface="Arial" panose="020B0604020202020204" pitchFamily="34" charset="0"/>
              </a:rPr>
              <a:t>Only slightly less fossil-based generation</a:t>
            </a:r>
            <a:endParaRPr lang="en-US" sz="2800" b="1" i="1" dirty="0">
              <a:latin typeface="Arial" panose="020B0604020202020204" pitchFamily="34" charset="0"/>
            </a:endParaRPr>
          </a:p>
        </p:txBody>
      </p:sp>
      <p:pic>
        <p:nvPicPr>
          <p:cNvPr id="10" name="Graphic 9" descr="Wind Turbines with solid fill">
            <a:extLst>
              <a:ext uri="{FF2B5EF4-FFF2-40B4-BE49-F238E27FC236}">
                <a16:creationId xmlns:a16="http://schemas.microsoft.com/office/drawing/2014/main" id="{0767B2AC-500A-DAB5-9CFF-A72F35A538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675" y="4560447"/>
            <a:ext cx="1524000" cy="1524000"/>
          </a:xfrm>
          <a:prstGeom prst="rect">
            <a:avLst/>
          </a:prstGeom>
        </p:spPr>
      </p:pic>
      <p:graphicFrame>
        <p:nvGraphicFramePr>
          <p:cNvPr id="11" name="Table 10">
            <a:extLst>
              <a:ext uri="{FF2B5EF4-FFF2-40B4-BE49-F238E27FC236}">
                <a16:creationId xmlns:a16="http://schemas.microsoft.com/office/drawing/2014/main" id="{B6A65095-34FD-9DE8-62B9-32DD7B5B4B1B}"/>
              </a:ext>
            </a:extLst>
          </p:cNvPr>
          <p:cNvGraphicFramePr>
            <a:graphicFrameLocks noGrp="1"/>
          </p:cNvGraphicFramePr>
          <p:nvPr>
            <p:extLst>
              <p:ext uri="{D42A27DB-BD31-4B8C-83A1-F6EECF244321}">
                <p14:modId xmlns:p14="http://schemas.microsoft.com/office/powerpoint/2010/main" val="989917846"/>
              </p:ext>
            </p:extLst>
          </p:nvPr>
        </p:nvGraphicFramePr>
        <p:xfrm>
          <a:off x="1382316" y="2112994"/>
          <a:ext cx="9427368" cy="2103120"/>
        </p:xfrm>
        <a:graphic>
          <a:graphicData uri="http://schemas.openxmlformats.org/drawingml/2006/table">
            <a:tbl>
              <a:tblPr>
                <a:tableStyleId>{8FD4443E-F989-4FC4-A0C8-D5A2AF1F390B}</a:tableStyleId>
              </a:tblPr>
              <a:tblGrid>
                <a:gridCol w="1942786">
                  <a:extLst>
                    <a:ext uri="{9D8B030D-6E8A-4147-A177-3AD203B41FA5}">
                      <a16:colId xmlns:a16="http://schemas.microsoft.com/office/drawing/2014/main" val="3666896456"/>
                    </a:ext>
                  </a:extLst>
                </a:gridCol>
                <a:gridCol w="2761184">
                  <a:extLst>
                    <a:ext uri="{9D8B030D-6E8A-4147-A177-3AD203B41FA5}">
                      <a16:colId xmlns:a16="http://schemas.microsoft.com/office/drawing/2014/main" val="3779125678"/>
                    </a:ext>
                  </a:extLst>
                </a:gridCol>
                <a:gridCol w="4723398">
                  <a:extLst>
                    <a:ext uri="{9D8B030D-6E8A-4147-A177-3AD203B41FA5}">
                      <a16:colId xmlns:a16="http://schemas.microsoft.com/office/drawing/2014/main" val="2602519721"/>
                    </a:ext>
                  </a:extLst>
                </a:gridCol>
              </a:tblGrid>
              <a:tr h="0">
                <a:tc>
                  <a:txBody>
                    <a:bodyPr/>
                    <a:lstStyle/>
                    <a:p>
                      <a:pPr>
                        <a:buNone/>
                      </a:pPr>
                      <a:r>
                        <a:rPr lang="en-US" sz="2800" b="1" dirty="0">
                          <a:effectLst/>
                          <a:latin typeface="Arial" panose="020B0604020202020204" pitchFamily="34" charset="0"/>
                        </a:rPr>
                        <a:t>Resource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solidFill>
                  </a:tcPr>
                </a:tc>
                <a:tc>
                  <a:txBody>
                    <a:bodyPr/>
                    <a:lstStyle/>
                    <a:p>
                      <a:pPr>
                        <a:buNone/>
                      </a:pPr>
                      <a:r>
                        <a:rPr lang="en-US" sz="2800" b="1" dirty="0">
                          <a:effectLst/>
                          <a:latin typeface="Arial" panose="020B0604020202020204" pitchFamily="34" charset="0"/>
                        </a:rPr>
                        <a:t>Capacity 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US" sz="2800" b="1" dirty="0">
                          <a:effectLst/>
                          <a:latin typeface="Arial" panose="020B0604020202020204" pitchFamily="34" charset="0"/>
                        </a:rPr>
                        <a:t>Why?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225977105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effectLst/>
                          <a:latin typeface="Arial" panose="020B0604020202020204" pitchFamily="34" charset="0"/>
                        </a:rPr>
                        <a:t>Gas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US" sz="2000" b="0" dirty="0">
                          <a:effectLst/>
                          <a:latin typeface="Arial" panose="020B0604020202020204" pitchFamily="34" charset="0"/>
                        </a:rPr>
                        <a:t>High (90 – 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US" sz="2000" dirty="0">
                          <a:effectLst/>
                          <a:latin typeface="Arial" panose="020B0604020202020204" pitchFamily="34" charset="0"/>
                        </a:rPr>
                        <a:t>Dispatchable anytime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378683125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effectLst/>
                          <a:latin typeface="Arial" panose="020B0604020202020204" pitchFamily="34" charset="0"/>
                        </a:rPr>
                        <a:t>Coal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US" sz="2000" b="0" dirty="0">
                          <a:effectLst/>
                          <a:latin typeface="Arial" panose="020B0604020202020204" pitchFamily="34" charset="0"/>
                        </a:rPr>
                        <a:t>High (80 – 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US" sz="2000" dirty="0">
                          <a:effectLst/>
                          <a:latin typeface="Arial" panose="020B0604020202020204" pitchFamily="34" charset="0"/>
                        </a:rPr>
                        <a:t>Runs through peak‑risk periods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3998199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effectLst/>
                          <a:latin typeface="Arial" panose="020B0604020202020204" pitchFamily="34" charset="0"/>
                        </a:rPr>
                        <a:t>Wind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US" sz="2000" b="0" dirty="0">
                          <a:effectLst/>
                          <a:latin typeface="Arial" panose="020B0604020202020204" pitchFamily="34" charset="0"/>
                        </a:rPr>
                        <a:t>Low (10 –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US" sz="2000" dirty="0">
                          <a:effectLst/>
                          <a:latin typeface="Arial" panose="020B0604020202020204" pitchFamily="34" charset="0"/>
                        </a:rPr>
                        <a:t>May produce 0 MW during winter peaks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36823359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effectLst/>
                          <a:latin typeface="Arial" panose="020B0604020202020204" pitchFamily="34" charset="0"/>
                        </a:rPr>
                        <a:t>Solar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US" sz="2000" b="0" dirty="0">
                          <a:effectLst/>
                          <a:latin typeface="Arial" panose="020B0604020202020204" pitchFamily="34" charset="0"/>
                        </a:rPr>
                        <a:t>Low (20 – 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fontAlgn="t">
                        <a:lnSpc>
                          <a:spcPts val="1500"/>
                        </a:lnSpc>
                        <a:buNone/>
                      </a:pPr>
                      <a:r>
                        <a:rPr lang="en-US" sz="2000" dirty="0">
                          <a:effectLst/>
                          <a:latin typeface="Arial" panose="020B0604020202020204" pitchFamily="34" charset="0"/>
                        </a:rPr>
                        <a:t>Zero output at night; low in winter peaks</a:t>
                      </a:r>
                      <a:endParaRPr lang="en-US" sz="2000" b="0" i="0" dirty="0">
                        <a:effectLst/>
                        <a:latin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959599503"/>
                  </a:ext>
                </a:extLst>
              </a:tr>
            </a:tbl>
          </a:graphicData>
        </a:graphic>
      </p:graphicFrame>
      <p:sp>
        <p:nvSpPr>
          <p:cNvPr id="13" name="TextBox 12">
            <a:extLst>
              <a:ext uri="{FF2B5EF4-FFF2-40B4-BE49-F238E27FC236}">
                <a16:creationId xmlns:a16="http://schemas.microsoft.com/office/drawing/2014/main" id="{7343D9AF-E651-6956-C6FC-AAE599E87CDA}"/>
              </a:ext>
            </a:extLst>
          </p:cNvPr>
          <p:cNvSpPr txBox="1"/>
          <p:nvPr/>
        </p:nvSpPr>
        <p:spPr>
          <a:xfrm>
            <a:off x="0" y="6334780"/>
            <a:ext cx="8301789" cy="523220"/>
          </a:xfrm>
          <a:prstGeom prst="rect">
            <a:avLst/>
          </a:prstGeom>
          <a:noFill/>
        </p:spPr>
        <p:txBody>
          <a:bodyPr wrap="square">
            <a:spAutoFit/>
          </a:bodyPr>
          <a:lstStyle/>
          <a:p>
            <a:r>
              <a:rPr lang="en-US" sz="1400" dirty="0">
                <a:latin typeface="Arial" panose="020B0604020202020204" pitchFamily="34" charset="0"/>
              </a:rPr>
              <a:t>Data Table: Forecasting Resource Adequacy in Southwest Power Pool Through 2035 (</a:t>
            </a:r>
            <a:r>
              <a:rPr lang="en-US" sz="1400" i="1" dirty="0">
                <a:latin typeface="Arial" panose="020B0604020202020204" pitchFamily="34" charset="0"/>
              </a:rPr>
              <a:t>ndic.nd.gov</a:t>
            </a:r>
            <a:r>
              <a:rPr lang="en-US" sz="1400" dirty="0">
                <a:latin typeface="Arial" panose="020B0604020202020204" pitchFamily="34" charset="0"/>
              </a:rPr>
              <a:t>)</a:t>
            </a:r>
          </a:p>
          <a:p>
            <a:r>
              <a:rPr lang="en-US" sz="1400" dirty="0">
                <a:latin typeface="Arial" panose="020B0604020202020204" pitchFamily="34" charset="0"/>
              </a:rPr>
              <a:t>Data Table: Average and Marginal Capacity Credit Value (</a:t>
            </a:r>
            <a:r>
              <a:rPr lang="en-US" sz="1400" i="1" dirty="0">
                <a:latin typeface="Arial" panose="020B0604020202020204" pitchFamily="34" charset="0"/>
              </a:rPr>
              <a:t>docs.nrel.gov</a:t>
            </a:r>
            <a:r>
              <a:rPr lang="en-US" sz="1400" dirty="0">
                <a:latin typeface="Arial" panose="020B0604020202020204" pitchFamily="34" charset="0"/>
              </a:rPr>
              <a:t>)</a:t>
            </a:r>
          </a:p>
        </p:txBody>
      </p:sp>
    </p:spTree>
    <p:custDataLst>
      <p:tags r:id="rId1"/>
    </p:custDataLst>
    <p:extLst>
      <p:ext uri="{BB962C8B-B14F-4D97-AF65-F5344CB8AC3E}">
        <p14:creationId xmlns:p14="http://schemas.microsoft.com/office/powerpoint/2010/main" val="18179994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BD142A-5979-AE84-B87F-08C95C4936F3}"/>
              </a:ext>
            </a:extLst>
          </p:cNvPr>
          <p:cNvSpPr txBox="1"/>
          <p:nvPr/>
        </p:nvSpPr>
        <p:spPr>
          <a:xfrm>
            <a:off x="209550" y="213763"/>
            <a:ext cx="9898855" cy="1200329"/>
          </a:xfrm>
          <a:prstGeom prst="rect">
            <a:avLst/>
          </a:prstGeom>
          <a:noFill/>
        </p:spPr>
        <p:txBody>
          <a:bodyPr wrap="square">
            <a:spAutoFit/>
          </a:bodyPr>
          <a:lstStyle/>
          <a:p>
            <a:r>
              <a:rPr kumimoji="0" lang="en-US" sz="3600" b="1" i="1" u="none" strike="noStrike" kern="1200" cap="none" spc="0" normalizeH="0" baseline="0" noProof="0" dirty="0">
                <a:ln>
                  <a:noFill/>
                </a:ln>
                <a:solidFill>
                  <a:schemeClr val="accent1"/>
                </a:solidFill>
                <a:effectLst/>
                <a:uLnTx/>
                <a:uFillTx/>
                <a:latin typeface="Georgia" panose="02040502050405020303" pitchFamily="18" charset="0"/>
                <a:ea typeface="+mj-ea"/>
                <a:cs typeface="+mj-cs"/>
              </a:rPr>
              <a:t>Not all energy generation is equal</a:t>
            </a:r>
          </a:p>
          <a:p>
            <a:r>
              <a:rPr lang="en-US" sz="3600" b="1" dirty="0">
                <a:solidFill>
                  <a:srgbClr val="17375D"/>
                </a:solidFill>
                <a:latin typeface="Georgia" panose="02040502050405020303" pitchFamily="18" charset="0"/>
                <a:ea typeface="+mj-ea"/>
                <a:cs typeface="+mj-cs"/>
              </a:rPr>
              <a:t>Grid Stability</a:t>
            </a:r>
            <a:endParaRPr lang="en-US" sz="1400" dirty="0">
              <a:latin typeface="Arial" panose="020B0604020202020204" pitchFamily="34" charset="0"/>
            </a:endParaRPr>
          </a:p>
        </p:txBody>
      </p:sp>
      <p:sp>
        <p:nvSpPr>
          <p:cNvPr id="13" name="TextBox 12">
            <a:extLst>
              <a:ext uri="{FF2B5EF4-FFF2-40B4-BE49-F238E27FC236}">
                <a16:creationId xmlns:a16="http://schemas.microsoft.com/office/drawing/2014/main" id="{5BE56342-91D5-BB0C-7935-17E12F8D9192}"/>
              </a:ext>
            </a:extLst>
          </p:cNvPr>
          <p:cNvSpPr txBox="1"/>
          <p:nvPr/>
        </p:nvSpPr>
        <p:spPr>
          <a:xfrm>
            <a:off x="0" y="6119336"/>
            <a:ext cx="6610350" cy="738664"/>
          </a:xfrm>
          <a:prstGeom prst="rect">
            <a:avLst/>
          </a:prstGeom>
          <a:noFill/>
        </p:spPr>
        <p:txBody>
          <a:bodyPr wrap="square">
            <a:spAutoFit/>
          </a:bodyPr>
          <a:lstStyle/>
          <a:p>
            <a:r>
              <a:rPr lang="en-US" sz="1400" dirty="0">
                <a:latin typeface="Arial" panose="020B0604020202020204" pitchFamily="34" charset="0"/>
              </a:rPr>
              <a:t>Headline: ERCOT - Newsweek (</a:t>
            </a:r>
            <a:r>
              <a:rPr lang="en-US" sz="1400" i="1" dirty="0">
                <a:latin typeface="Arial" panose="020B0604020202020204" pitchFamily="34" charset="0"/>
              </a:rPr>
              <a:t>newsweek.com</a:t>
            </a:r>
            <a:r>
              <a:rPr lang="en-US" sz="1400" dirty="0">
                <a:latin typeface="Arial" panose="020B0604020202020204" pitchFamily="34" charset="0"/>
              </a:rPr>
              <a:t>)</a:t>
            </a:r>
          </a:p>
          <a:p>
            <a:r>
              <a:rPr lang="en-US" sz="1400" dirty="0">
                <a:latin typeface="Arial" panose="020B0604020202020204" pitchFamily="34" charset="0"/>
              </a:rPr>
              <a:t>Headline: 14 states – Business Insider (</a:t>
            </a:r>
            <a:r>
              <a:rPr lang="en-US" sz="1400" i="1" dirty="0">
                <a:latin typeface="Arial" panose="020B0604020202020204" pitchFamily="34" charset="0"/>
              </a:rPr>
              <a:t>businessinsider.com</a:t>
            </a:r>
            <a:r>
              <a:rPr lang="en-US" sz="1400" dirty="0">
                <a:latin typeface="Arial" panose="020B0604020202020204" pitchFamily="34" charset="0"/>
              </a:rPr>
              <a:t>)</a:t>
            </a:r>
          </a:p>
          <a:p>
            <a:r>
              <a:rPr lang="en-US" sz="1400" dirty="0">
                <a:latin typeface="Arial" panose="020B0604020202020204" pitchFamily="34" charset="0"/>
              </a:rPr>
              <a:t>Headline: Historic cold front – The Topeka Capital-Journal (</a:t>
            </a:r>
            <a:r>
              <a:rPr lang="en-US" sz="1400" i="1" dirty="0">
                <a:latin typeface="Arial" panose="020B0604020202020204" pitchFamily="34" charset="0"/>
              </a:rPr>
              <a:t>cjonline.com</a:t>
            </a:r>
            <a:r>
              <a:rPr lang="en-US" sz="1400" dirty="0">
                <a:latin typeface="Arial" panose="020B0604020202020204" pitchFamily="34" charset="0"/>
              </a:rPr>
              <a:t>)</a:t>
            </a:r>
          </a:p>
        </p:txBody>
      </p:sp>
      <p:pic>
        <p:nvPicPr>
          <p:cNvPr id="15" name="Picture 14" descr="A white background with black text. News article highlighting midwest (14 state) Winter Storm">
            <a:extLst>
              <a:ext uri="{FF2B5EF4-FFF2-40B4-BE49-F238E27FC236}">
                <a16:creationId xmlns:a16="http://schemas.microsoft.com/office/drawing/2014/main" id="{FA4C437C-4A82-CE71-4C18-32312B4CEB57}"/>
              </a:ext>
            </a:extLst>
          </p:cNvPr>
          <p:cNvPicPr>
            <a:picLocks noChangeAspect="1"/>
          </p:cNvPicPr>
          <p:nvPr/>
        </p:nvPicPr>
        <p:blipFill>
          <a:blip r:embed="rId3"/>
          <a:stretch>
            <a:fillRect/>
          </a:stretch>
        </p:blipFill>
        <p:spPr>
          <a:xfrm>
            <a:off x="0" y="2448852"/>
            <a:ext cx="9335803" cy="2962688"/>
          </a:xfrm>
          <a:prstGeom prst="rect">
            <a:avLst/>
          </a:prstGeom>
          <a:ln>
            <a:noFill/>
          </a:ln>
          <a:effectLst>
            <a:outerShdw blurRad="190500" algn="tl" rotWithShape="0">
              <a:srgbClr val="000000">
                <a:alpha val="70000"/>
              </a:srgbClr>
            </a:outerShdw>
          </a:effectLst>
        </p:spPr>
      </p:pic>
      <p:pic>
        <p:nvPicPr>
          <p:cNvPr id="17" name="Picture 16" descr="A white background with black text. News article highlighting Kansas Winter Storm">
            <a:extLst>
              <a:ext uri="{FF2B5EF4-FFF2-40B4-BE49-F238E27FC236}">
                <a16:creationId xmlns:a16="http://schemas.microsoft.com/office/drawing/2014/main" id="{62D93DDD-7A2A-24AD-367A-77E1CA78D10E}"/>
              </a:ext>
            </a:extLst>
          </p:cNvPr>
          <p:cNvPicPr>
            <a:picLocks noChangeAspect="1"/>
          </p:cNvPicPr>
          <p:nvPr/>
        </p:nvPicPr>
        <p:blipFill>
          <a:blip r:embed="rId4"/>
          <a:stretch>
            <a:fillRect/>
          </a:stretch>
        </p:blipFill>
        <p:spPr>
          <a:xfrm>
            <a:off x="3979333" y="4009627"/>
            <a:ext cx="6273800" cy="2111448"/>
          </a:xfrm>
          <a:prstGeom prst="rect">
            <a:avLst/>
          </a:prstGeom>
          <a:ln>
            <a:noFill/>
          </a:ln>
          <a:effectLst>
            <a:outerShdw blurRad="190500" algn="tl" rotWithShape="0">
              <a:srgbClr val="000000">
                <a:alpha val="70000"/>
              </a:srgbClr>
            </a:outerShdw>
          </a:effectLst>
        </p:spPr>
      </p:pic>
      <p:pic>
        <p:nvPicPr>
          <p:cNvPr id="19" name="Picture 18" descr="A white background with black text. News article highlighting Texas Winter Storm&#10;&#10;">
            <a:extLst>
              <a:ext uri="{FF2B5EF4-FFF2-40B4-BE49-F238E27FC236}">
                <a16:creationId xmlns:a16="http://schemas.microsoft.com/office/drawing/2014/main" id="{266A10C5-03F7-4FF2-F074-02D7A637B0F2}"/>
              </a:ext>
            </a:extLst>
          </p:cNvPr>
          <p:cNvPicPr>
            <a:picLocks noChangeAspect="1"/>
          </p:cNvPicPr>
          <p:nvPr/>
        </p:nvPicPr>
        <p:blipFill>
          <a:blip r:embed="rId5"/>
          <a:stretch>
            <a:fillRect/>
          </a:stretch>
        </p:blipFill>
        <p:spPr>
          <a:xfrm>
            <a:off x="7012744" y="909017"/>
            <a:ext cx="5179256" cy="2065850"/>
          </a:xfrm>
          <a:prstGeom prst="rect">
            <a:avLst/>
          </a:prstGeom>
          <a:ln>
            <a:noFill/>
          </a:ln>
          <a:effectLst>
            <a:outerShdw blurRad="190500" algn="tl" rotWithShape="0">
              <a:srgbClr val="000000">
                <a:alpha val="70000"/>
              </a:srgbClr>
            </a:outerShdw>
          </a:effectLst>
        </p:spPr>
      </p:pic>
      <p:sp>
        <p:nvSpPr>
          <p:cNvPr id="20" name="TextBox 19">
            <a:extLst>
              <a:ext uri="{FF2B5EF4-FFF2-40B4-BE49-F238E27FC236}">
                <a16:creationId xmlns:a16="http://schemas.microsoft.com/office/drawing/2014/main" id="{B80FD8D5-4547-F902-CE6D-293C58F90E98}"/>
              </a:ext>
            </a:extLst>
          </p:cNvPr>
          <p:cNvSpPr txBox="1"/>
          <p:nvPr/>
        </p:nvSpPr>
        <p:spPr>
          <a:xfrm>
            <a:off x="0" y="1528303"/>
            <a:ext cx="6879431" cy="584775"/>
          </a:xfrm>
          <a:prstGeom prst="rect">
            <a:avLst/>
          </a:prstGeom>
          <a:noFill/>
        </p:spPr>
        <p:txBody>
          <a:bodyPr wrap="square">
            <a:spAutoFit/>
          </a:bodyPr>
          <a:lstStyle/>
          <a:p>
            <a:pPr algn="ctr"/>
            <a:r>
              <a:rPr lang="en-US" sz="3200" dirty="0">
                <a:latin typeface="Arial" panose="020B0604020202020204" pitchFamily="34" charset="0"/>
              </a:rPr>
              <a:t>Summer Capacity </a:t>
            </a:r>
            <a:r>
              <a:rPr lang="en-US" sz="3200" b="1" dirty="0">
                <a:latin typeface="Arial" panose="020B0604020202020204" pitchFamily="34" charset="0"/>
              </a:rPr>
              <a:t>≠</a:t>
            </a:r>
            <a:r>
              <a:rPr lang="en-US" sz="3200" dirty="0">
                <a:latin typeface="Arial" panose="020B0604020202020204" pitchFamily="34" charset="0"/>
              </a:rPr>
              <a:t> Winter Capacity</a:t>
            </a:r>
          </a:p>
        </p:txBody>
      </p:sp>
    </p:spTree>
    <p:extLst>
      <p:ext uri="{BB962C8B-B14F-4D97-AF65-F5344CB8AC3E}">
        <p14:creationId xmlns:p14="http://schemas.microsoft.com/office/powerpoint/2010/main" val="29919829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295FB-DD09-B0A6-988C-534856EFAE4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21D4C64-2DEC-F961-971A-AFDAE3C7814A}"/>
              </a:ext>
            </a:extLst>
          </p:cNvPr>
          <p:cNvSpPr txBox="1"/>
          <p:nvPr/>
        </p:nvSpPr>
        <p:spPr>
          <a:xfrm>
            <a:off x="209551" y="213763"/>
            <a:ext cx="9763124" cy="1200329"/>
          </a:xfrm>
          <a:prstGeom prst="rect">
            <a:avLst/>
          </a:prstGeom>
          <a:noFill/>
        </p:spPr>
        <p:txBody>
          <a:bodyPr wrap="square">
            <a:spAutoFit/>
          </a:bodyPr>
          <a:lstStyle/>
          <a:p>
            <a:r>
              <a:rPr kumimoji="0" lang="en-US" sz="3600" b="1" i="1" u="none" strike="noStrike" kern="1200" cap="none" spc="0" normalizeH="0" baseline="0" noProof="0" dirty="0">
                <a:ln>
                  <a:noFill/>
                </a:ln>
                <a:solidFill>
                  <a:schemeClr val="accent1"/>
                </a:solidFill>
                <a:effectLst/>
                <a:uLnTx/>
                <a:uFillTx/>
                <a:latin typeface="Georgia" panose="02040502050405020303" pitchFamily="18" charset="0"/>
                <a:ea typeface="+mj-ea"/>
                <a:cs typeface="+mj-cs"/>
              </a:rPr>
              <a:t>Not all energy generation is equal</a:t>
            </a:r>
          </a:p>
          <a:p>
            <a:r>
              <a:rPr lang="en-US" sz="3600" b="1" dirty="0">
                <a:solidFill>
                  <a:srgbClr val="17375D"/>
                </a:solidFill>
                <a:latin typeface="Georgia" panose="02040502050405020303" pitchFamily="18" charset="0"/>
                <a:ea typeface="+mj-ea"/>
                <a:cs typeface="+mj-cs"/>
              </a:rPr>
              <a:t>Grid Stability</a:t>
            </a:r>
            <a:endParaRPr lang="en-US" sz="1400" dirty="0">
              <a:latin typeface="Arial" panose="020B0604020202020204" pitchFamily="34" charset="0"/>
            </a:endParaRPr>
          </a:p>
        </p:txBody>
      </p:sp>
      <p:sp>
        <p:nvSpPr>
          <p:cNvPr id="6" name="TextBox 5">
            <a:extLst>
              <a:ext uri="{FF2B5EF4-FFF2-40B4-BE49-F238E27FC236}">
                <a16:creationId xmlns:a16="http://schemas.microsoft.com/office/drawing/2014/main" id="{155C0AB7-3392-83AE-9D43-852DF82BDE90}"/>
              </a:ext>
            </a:extLst>
          </p:cNvPr>
          <p:cNvSpPr txBox="1"/>
          <p:nvPr/>
        </p:nvSpPr>
        <p:spPr>
          <a:xfrm>
            <a:off x="619125" y="1382278"/>
            <a:ext cx="10953750" cy="584775"/>
          </a:xfrm>
          <a:prstGeom prst="rect">
            <a:avLst/>
          </a:prstGeom>
          <a:noFill/>
        </p:spPr>
        <p:txBody>
          <a:bodyPr wrap="square">
            <a:spAutoFit/>
          </a:bodyPr>
          <a:lstStyle/>
          <a:p>
            <a:pPr algn="ctr"/>
            <a:r>
              <a:rPr lang="en-US" sz="3200" dirty="0">
                <a:latin typeface="Arial" panose="020B0604020202020204" pitchFamily="34" charset="0"/>
              </a:rPr>
              <a:t>Summer Capacity </a:t>
            </a:r>
            <a:r>
              <a:rPr lang="en-US" sz="3200" b="1" dirty="0">
                <a:latin typeface="Arial" panose="020B0604020202020204" pitchFamily="34" charset="0"/>
              </a:rPr>
              <a:t>≠</a:t>
            </a:r>
            <a:r>
              <a:rPr lang="en-US" sz="3200" dirty="0">
                <a:latin typeface="Arial" panose="020B0604020202020204" pitchFamily="34" charset="0"/>
              </a:rPr>
              <a:t> Winter Capacity</a:t>
            </a:r>
          </a:p>
        </p:txBody>
      </p:sp>
      <p:sp>
        <p:nvSpPr>
          <p:cNvPr id="8" name="TextBox 7">
            <a:extLst>
              <a:ext uri="{FF2B5EF4-FFF2-40B4-BE49-F238E27FC236}">
                <a16:creationId xmlns:a16="http://schemas.microsoft.com/office/drawing/2014/main" id="{179ACF0A-13B7-2CD1-208A-A17EAEA1791B}"/>
              </a:ext>
            </a:extLst>
          </p:cNvPr>
          <p:cNvSpPr txBox="1"/>
          <p:nvPr/>
        </p:nvSpPr>
        <p:spPr>
          <a:xfrm>
            <a:off x="1789509" y="4612267"/>
            <a:ext cx="8063408" cy="1815882"/>
          </a:xfrm>
          <a:prstGeom prst="rect">
            <a:avLst/>
          </a:prstGeom>
          <a:noFill/>
        </p:spPr>
        <p:txBody>
          <a:bodyPr wrap="square">
            <a:spAutoFit/>
          </a:bodyPr>
          <a:lstStyle/>
          <a:p>
            <a:r>
              <a:rPr lang="en-US" sz="2800" b="1" i="1" dirty="0">
                <a:latin typeface="Arial" panose="020B0604020202020204" pitchFamily="34" charset="0"/>
              </a:rPr>
              <a:t>Planning Reserve Margins </a:t>
            </a:r>
            <a:r>
              <a:rPr lang="en-US" sz="2800" i="1" dirty="0">
                <a:latin typeface="Arial" panose="020B0604020202020204" pitchFamily="34" charset="0"/>
              </a:rPr>
              <a:t>are EXTRA capacity </a:t>
            </a:r>
            <a:br>
              <a:rPr lang="en-US" sz="2800" i="1" dirty="0">
                <a:latin typeface="Arial" panose="020B0604020202020204" pitchFamily="34" charset="0"/>
              </a:rPr>
            </a:br>
            <a:r>
              <a:rPr lang="en-US" sz="2800" i="1" dirty="0">
                <a:latin typeface="Arial" panose="020B0604020202020204" pitchFamily="34" charset="0"/>
              </a:rPr>
              <a:t>(above peak demand) that a grid operator requires a utility to have available – even during extreme weather conditions. </a:t>
            </a:r>
            <a:endParaRPr lang="en-US" sz="2800" b="1" i="1" dirty="0">
              <a:latin typeface="Arial" panose="020B0604020202020204" pitchFamily="34" charset="0"/>
            </a:endParaRPr>
          </a:p>
        </p:txBody>
      </p:sp>
      <p:graphicFrame>
        <p:nvGraphicFramePr>
          <p:cNvPr id="11" name="Table 10">
            <a:extLst>
              <a:ext uri="{FF2B5EF4-FFF2-40B4-BE49-F238E27FC236}">
                <a16:creationId xmlns:a16="http://schemas.microsoft.com/office/drawing/2014/main" id="{B2635B85-F870-0B5A-2297-E2D13F56F4D3}"/>
              </a:ext>
            </a:extLst>
          </p:cNvPr>
          <p:cNvGraphicFramePr>
            <a:graphicFrameLocks noGrp="1"/>
          </p:cNvGraphicFramePr>
          <p:nvPr>
            <p:extLst>
              <p:ext uri="{D42A27DB-BD31-4B8C-83A1-F6EECF244321}">
                <p14:modId xmlns:p14="http://schemas.microsoft.com/office/powerpoint/2010/main" val="3879057275"/>
              </p:ext>
            </p:extLst>
          </p:nvPr>
        </p:nvGraphicFramePr>
        <p:xfrm>
          <a:off x="1789509" y="2282128"/>
          <a:ext cx="8612981" cy="1706880"/>
        </p:xfrm>
        <a:graphic>
          <a:graphicData uri="http://schemas.openxmlformats.org/drawingml/2006/table">
            <a:tbl>
              <a:tblPr>
                <a:tableStyleId>{8FD4443E-F989-4FC4-A0C8-D5A2AF1F390B}</a:tableStyleId>
              </a:tblPr>
              <a:tblGrid>
                <a:gridCol w="2116931">
                  <a:extLst>
                    <a:ext uri="{9D8B030D-6E8A-4147-A177-3AD203B41FA5}">
                      <a16:colId xmlns:a16="http://schemas.microsoft.com/office/drawing/2014/main" val="3666896456"/>
                    </a:ext>
                  </a:extLst>
                </a:gridCol>
                <a:gridCol w="6496050">
                  <a:extLst>
                    <a:ext uri="{9D8B030D-6E8A-4147-A177-3AD203B41FA5}">
                      <a16:colId xmlns:a16="http://schemas.microsoft.com/office/drawing/2014/main" val="3779125678"/>
                    </a:ext>
                  </a:extLst>
                </a:gridCol>
              </a:tblGrid>
              <a:tr h="0">
                <a:tc>
                  <a:txBody>
                    <a:bodyPr/>
                    <a:lstStyle/>
                    <a:p>
                      <a:pPr>
                        <a:buNone/>
                      </a:pPr>
                      <a:r>
                        <a:rPr lang="en-US" sz="2800" b="1" dirty="0">
                          <a:effectLst/>
                          <a:latin typeface="Arial" panose="020B0604020202020204" pitchFamily="34" charset="0"/>
                        </a:rPr>
                        <a:t>Season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3"/>
                    </a:solidFill>
                  </a:tcPr>
                </a:tc>
                <a:tc>
                  <a:txBody>
                    <a:bodyPr/>
                    <a:lstStyle/>
                    <a:p>
                      <a:pPr>
                        <a:buNone/>
                      </a:pPr>
                      <a:r>
                        <a:rPr lang="en-US" sz="2800" b="1" dirty="0">
                          <a:effectLst/>
                          <a:latin typeface="Arial" panose="020B0604020202020204" pitchFamily="34" charset="0"/>
                        </a:rPr>
                        <a:t>Winter Planning Reserve Margins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225977105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effectLst/>
                          <a:latin typeface="Arial" panose="020B0604020202020204" pitchFamily="34" charset="0"/>
                        </a:rPr>
                        <a:t>Winter 2025-26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US" sz="2000" b="0" dirty="0">
                          <a:effectLst/>
                          <a:latin typeface="Arial" panose="020B060402020202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378683125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effectLst/>
                          <a:latin typeface="Arial" panose="020B0604020202020204" pitchFamily="34" charset="0"/>
                        </a:rPr>
                        <a:t>Winter 2026-27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US" sz="2000" b="0" dirty="0">
                          <a:effectLst/>
                          <a:latin typeface="Arial" panose="020B0604020202020204" pitchFamily="34" charset="0"/>
                        </a:rPr>
                        <a:t>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3998199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effectLst/>
                          <a:latin typeface="Arial" panose="020B0604020202020204" pitchFamily="34" charset="0"/>
                        </a:rPr>
                        <a:t>Winter 2029-30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buNone/>
                      </a:pPr>
                      <a:r>
                        <a:rPr lang="en-US" sz="2000" b="0" dirty="0">
                          <a:effectLst/>
                          <a:latin typeface="Arial" panose="020B0604020202020204" pitchFamily="34" charset="0"/>
                        </a:rPr>
                        <a:t>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368233594"/>
                  </a:ext>
                </a:extLst>
              </a:tr>
            </a:tbl>
          </a:graphicData>
        </a:graphic>
      </p:graphicFrame>
      <p:sp>
        <p:nvSpPr>
          <p:cNvPr id="13" name="TextBox 12">
            <a:extLst>
              <a:ext uri="{FF2B5EF4-FFF2-40B4-BE49-F238E27FC236}">
                <a16:creationId xmlns:a16="http://schemas.microsoft.com/office/drawing/2014/main" id="{5724A477-96B3-5BCD-EE6F-E2D5BBAEFBAF}"/>
              </a:ext>
            </a:extLst>
          </p:cNvPr>
          <p:cNvSpPr txBox="1"/>
          <p:nvPr/>
        </p:nvSpPr>
        <p:spPr>
          <a:xfrm>
            <a:off x="0" y="6550223"/>
            <a:ext cx="6610350" cy="307777"/>
          </a:xfrm>
          <a:prstGeom prst="rect">
            <a:avLst/>
          </a:prstGeom>
          <a:noFill/>
        </p:spPr>
        <p:txBody>
          <a:bodyPr wrap="square">
            <a:spAutoFit/>
          </a:bodyPr>
          <a:lstStyle/>
          <a:p>
            <a:r>
              <a:rPr lang="en-US" sz="1400" dirty="0">
                <a:latin typeface="Arial" panose="020B0604020202020204" pitchFamily="34" charset="0"/>
              </a:rPr>
              <a:t>Data Table: Southwest Power Pool News, Aug 6, 2024 (spp.org)</a:t>
            </a:r>
          </a:p>
        </p:txBody>
      </p:sp>
      <p:pic>
        <p:nvPicPr>
          <p:cNvPr id="7" name="Graphic 6" descr="Electric Tower with solid fill">
            <a:extLst>
              <a:ext uri="{FF2B5EF4-FFF2-40B4-BE49-F238E27FC236}">
                <a16:creationId xmlns:a16="http://schemas.microsoft.com/office/drawing/2014/main" id="{594136C7-0FA8-C5EF-44AA-2291058C3F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3135" y="4612267"/>
            <a:ext cx="1409699" cy="1409699"/>
          </a:xfrm>
          <a:prstGeom prst="rect">
            <a:avLst/>
          </a:prstGeom>
        </p:spPr>
      </p:pic>
    </p:spTree>
    <p:extLst>
      <p:ext uri="{BB962C8B-B14F-4D97-AF65-F5344CB8AC3E}">
        <p14:creationId xmlns:p14="http://schemas.microsoft.com/office/powerpoint/2010/main" val="793698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AA3A-557D-77FC-F368-E6A551C7291B}"/>
            </a:ext>
          </a:extLst>
        </p:cNvPr>
        <p:cNvGrpSpPr/>
        <p:nvPr/>
      </p:nvGrpSpPr>
      <p:grpSpPr>
        <a:xfrm>
          <a:off x="0" y="0"/>
          <a:ext cx="0" cy="0"/>
          <a:chOff x="0" y="0"/>
          <a:chExt cx="0" cy="0"/>
        </a:xfrm>
      </p:grpSpPr>
      <p:pic>
        <p:nvPicPr>
          <p:cNvPr id="3" name="Content Placeholder 3" descr="A screenshot of a news article headline from The Washington Post titled &quot;A utility promised to stop burning coal. Then Google and Meta came to town.&quot; The article discusses an energy crunch causing continued coal burning in a low-income area due to data centers straining regional power supply, dated October 12, 2024.&#10;&#10;AI-generated content may be incorrect.">
            <a:extLst>
              <a:ext uri="{FF2B5EF4-FFF2-40B4-BE49-F238E27FC236}">
                <a16:creationId xmlns:a16="http://schemas.microsoft.com/office/drawing/2014/main" id="{E443AB1E-F2AE-D419-C589-DFEA46FA0391}"/>
              </a:ext>
            </a:extLst>
          </p:cNvPr>
          <p:cNvPicPr>
            <a:picLocks noGrp="1" noChangeAspect="1"/>
          </p:cNvPicPr>
          <p:nvPr>
            <p:ph idx="1"/>
          </p:nvPr>
        </p:nvPicPr>
        <p:blipFill>
          <a:blip r:embed="rId3"/>
          <a:stretch>
            <a:fillRect/>
          </a:stretch>
        </p:blipFill>
        <p:spPr>
          <a:xfrm>
            <a:off x="113461" y="165100"/>
            <a:ext cx="6934810" cy="3694176"/>
          </a:xfrm>
          <a:prstGeom prst="rect">
            <a:avLst/>
          </a:prstGeom>
          <a:ln>
            <a:noFill/>
          </a:ln>
          <a:effectLst>
            <a:outerShdw blurRad="190500" algn="tl" rotWithShape="0">
              <a:srgbClr val="000000">
                <a:alpha val="70000"/>
              </a:srgbClr>
            </a:outerShdw>
          </a:effectLst>
        </p:spPr>
      </p:pic>
      <p:pic>
        <p:nvPicPr>
          <p:cNvPr id="4" name="Picture 3" descr="Text excerpt highlighting Google's electricity use in Omaha region surpassing Meta's, and Google's total electricity consumption in Nebraska exceeding that of any other U.S. location. The text emphasizes significant energy usage differences between major tech companies and regional consumption patterns.&#10;&#10;AI-generated content may be incorrect.">
            <a:extLst>
              <a:ext uri="{FF2B5EF4-FFF2-40B4-BE49-F238E27FC236}">
                <a16:creationId xmlns:a16="http://schemas.microsoft.com/office/drawing/2014/main" id="{170FD709-93DA-88D5-5033-3590B75D98DC}"/>
              </a:ext>
            </a:extLst>
          </p:cNvPr>
          <p:cNvPicPr>
            <a:picLocks noChangeAspect="1"/>
          </p:cNvPicPr>
          <p:nvPr/>
        </p:nvPicPr>
        <p:blipFill>
          <a:blip r:embed="rId4"/>
          <a:stretch>
            <a:fillRect/>
          </a:stretch>
        </p:blipFill>
        <p:spPr>
          <a:xfrm>
            <a:off x="5075065" y="3993952"/>
            <a:ext cx="4839539" cy="1565331"/>
          </a:xfrm>
          <a:prstGeom prst="rect">
            <a:avLst/>
          </a:prstGeom>
          <a:ln>
            <a:noFill/>
          </a:ln>
          <a:effectLst>
            <a:outerShdw blurRad="190500" algn="tl" rotWithShape="0">
              <a:srgbClr val="000000">
                <a:alpha val="70000"/>
              </a:srgbClr>
            </a:outerShdw>
          </a:effectLst>
        </p:spPr>
      </p:pic>
      <p:pic>
        <p:nvPicPr>
          <p:cNvPr id="12" name="Picture 11" descr="Text quote stating Meta’s Nebraska data center used nearly as much energy as North Omaha coal units produced in 2023, generating enough electricity to power over half of Omaha homes. This highlights significant energy consumption by a single data center compared to local coal energy production.&#10;&#10;AI-generated content may be incorrect.">
            <a:extLst>
              <a:ext uri="{FF2B5EF4-FFF2-40B4-BE49-F238E27FC236}">
                <a16:creationId xmlns:a16="http://schemas.microsoft.com/office/drawing/2014/main" id="{72D7243F-43CE-8127-7BEC-8C52BE697018}"/>
              </a:ext>
            </a:extLst>
          </p:cNvPr>
          <p:cNvPicPr>
            <a:picLocks noChangeAspect="1"/>
          </p:cNvPicPr>
          <p:nvPr/>
        </p:nvPicPr>
        <p:blipFill>
          <a:blip r:embed="rId5"/>
          <a:stretch>
            <a:fillRect/>
          </a:stretch>
        </p:blipFill>
        <p:spPr>
          <a:xfrm>
            <a:off x="113461" y="3993952"/>
            <a:ext cx="4871183" cy="2043479"/>
          </a:xfrm>
          <a:prstGeom prst="rect">
            <a:avLst/>
          </a:prstGeom>
          <a:ln>
            <a:noFill/>
          </a:ln>
          <a:effectLst>
            <a:outerShdw blurRad="190500" algn="tl" rotWithShape="0">
              <a:srgbClr val="000000">
                <a:alpha val="70000"/>
              </a:srgbClr>
            </a:outerShdw>
          </a:effectLst>
        </p:spPr>
      </p:pic>
      <p:pic>
        <p:nvPicPr>
          <p:cNvPr id="14" name="Picture 13" descr="Photograph showing a person wearing an orange shirt with white text advocating to close the North Omaha coal plant, standing outdoors near industrial buildings. The context highlights a lawsuit by Nebraska's attorney general aiming to keep the coal plant operational amid community efforts for clean energy.&#10;&#10;AI-generated content may be incorrect.">
            <a:extLst>
              <a:ext uri="{FF2B5EF4-FFF2-40B4-BE49-F238E27FC236}">
                <a16:creationId xmlns:a16="http://schemas.microsoft.com/office/drawing/2014/main" id="{92BFD96A-505C-110C-F16D-C734D3B9D6F7}"/>
              </a:ext>
            </a:extLst>
          </p:cNvPr>
          <p:cNvPicPr>
            <a:picLocks noChangeAspect="1"/>
          </p:cNvPicPr>
          <p:nvPr/>
        </p:nvPicPr>
        <p:blipFill>
          <a:blip r:embed="rId6"/>
          <a:stretch>
            <a:fillRect/>
          </a:stretch>
        </p:blipFill>
        <p:spPr>
          <a:xfrm>
            <a:off x="7154812" y="662694"/>
            <a:ext cx="4839539" cy="3196582"/>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3DB27D48-066C-89DC-F547-06B32289B4CA}"/>
              </a:ext>
            </a:extLst>
          </p:cNvPr>
          <p:cNvSpPr txBox="1"/>
          <p:nvPr/>
        </p:nvSpPr>
        <p:spPr>
          <a:xfrm>
            <a:off x="0" y="6334780"/>
            <a:ext cx="6610350" cy="523220"/>
          </a:xfrm>
          <a:prstGeom prst="rect">
            <a:avLst/>
          </a:prstGeom>
          <a:noFill/>
        </p:spPr>
        <p:txBody>
          <a:bodyPr wrap="square">
            <a:spAutoFit/>
          </a:bodyPr>
          <a:lstStyle/>
          <a:p>
            <a:r>
              <a:rPr lang="en-US" sz="1400" dirty="0">
                <a:latin typeface="Arial" panose="020B0604020202020204" pitchFamily="34" charset="0"/>
              </a:rPr>
              <a:t>Headline: The Washington Post (</a:t>
            </a:r>
            <a:r>
              <a:rPr lang="en-US" sz="1400" i="1" dirty="0">
                <a:latin typeface="Arial" panose="020B0604020202020204" pitchFamily="34" charset="0"/>
              </a:rPr>
              <a:t>washingtonpost.com</a:t>
            </a:r>
            <a:r>
              <a:rPr lang="en-US" sz="1400" dirty="0">
                <a:latin typeface="Arial" panose="020B0604020202020204" pitchFamily="34" charset="0"/>
              </a:rPr>
              <a:t>)</a:t>
            </a:r>
          </a:p>
          <a:p>
            <a:r>
              <a:rPr lang="en-US" sz="1400" dirty="0">
                <a:latin typeface="Arial" panose="020B0604020202020204" pitchFamily="34" charset="0"/>
              </a:rPr>
              <a:t>Headline: KMTV News (</a:t>
            </a:r>
            <a:r>
              <a:rPr lang="en-US" sz="1400" i="1" dirty="0">
                <a:latin typeface="Arial" panose="020B0604020202020204" pitchFamily="34" charset="0"/>
              </a:rPr>
              <a:t>3newsnow.com</a:t>
            </a:r>
            <a:r>
              <a:rPr lang="en-US" sz="1400" dirty="0">
                <a:latin typeface="Arial" panose="020B0604020202020204" pitchFamily="34" charset="0"/>
              </a:rPr>
              <a:t>)</a:t>
            </a:r>
          </a:p>
        </p:txBody>
      </p:sp>
    </p:spTree>
    <p:extLst>
      <p:ext uri="{BB962C8B-B14F-4D97-AF65-F5344CB8AC3E}">
        <p14:creationId xmlns:p14="http://schemas.microsoft.com/office/powerpoint/2010/main" val="2018389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shot of a news headline from AP reporting an increase in US carbon pollution in 2025. Headline attributes rise to cold winter, high natural gas prices, and data centers, highlighting key factors driving environmental impact.&#10;&#10;AI-generated content may be incorrect.">
            <a:extLst>
              <a:ext uri="{FF2B5EF4-FFF2-40B4-BE49-F238E27FC236}">
                <a16:creationId xmlns:a16="http://schemas.microsoft.com/office/drawing/2014/main" id="{95407F59-61EB-CB70-F11B-E8671A8849FB}"/>
              </a:ext>
            </a:extLst>
          </p:cNvPr>
          <p:cNvPicPr>
            <a:picLocks noChangeAspect="1"/>
          </p:cNvPicPr>
          <p:nvPr/>
        </p:nvPicPr>
        <p:blipFill>
          <a:blip r:embed="rId3"/>
          <a:stretch>
            <a:fillRect/>
          </a:stretch>
        </p:blipFill>
        <p:spPr>
          <a:xfrm>
            <a:off x="142875" y="184496"/>
            <a:ext cx="7305675" cy="2541351"/>
          </a:xfrm>
          <a:prstGeom prst="rect">
            <a:avLst/>
          </a:prstGeom>
          <a:ln>
            <a:noFill/>
          </a:ln>
          <a:effectLst>
            <a:outerShdw blurRad="190500" algn="tl" rotWithShape="0">
              <a:srgbClr val="000000">
                <a:alpha val="70000"/>
              </a:srgbClr>
            </a:outerShdw>
          </a:effectLst>
        </p:spPr>
      </p:pic>
      <p:pic>
        <p:nvPicPr>
          <p:cNvPr id="7" name="Picture 6" descr="Line graph showing U.S. greenhouse gas emissions from 2005 to 2025 in billion metric tons CO2-equivalent, with values fluctuating between 5 and 6.5 and a notable increase to 5.36 in 2025. The graph includes a labeled y-axis, x-axis with years, and highlights a recent upward trend after a period of decline.&#10;&#10;AI-generated content may be incorrect.">
            <a:extLst>
              <a:ext uri="{FF2B5EF4-FFF2-40B4-BE49-F238E27FC236}">
                <a16:creationId xmlns:a16="http://schemas.microsoft.com/office/drawing/2014/main" id="{BE4C039F-04B3-90F8-A9F1-26D0B8C706FD}"/>
              </a:ext>
            </a:extLst>
          </p:cNvPr>
          <p:cNvPicPr>
            <a:picLocks noChangeAspect="1"/>
          </p:cNvPicPr>
          <p:nvPr/>
        </p:nvPicPr>
        <p:blipFill>
          <a:blip r:embed="rId4"/>
          <a:stretch>
            <a:fillRect/>
          </a:stretch>
        </p:blipFill>
        <p:spPr>
          <a:xfrm>
            <a:off x="5886450" y="2321512"/>
            <a:ext cx="6162675" cy="4351992"/>
          </a:xfrm>
          <a:prstGeom prst="rect">
            <a:avLst/>
          </a:prstGeom>
          <a:ln>
            <a:noFill/>
          </a:ln>
          <a:effectLst>
            <a:outerShdw blurRad="190500" algn="tl" rotWithShape="0">
              <a:srgbClr val="000000">
                <a:alpha val="70000"/>
              </a:srgbClr>
            </a:outerShdw>
          </a:effectLst>
        </p:spPr>
      </p:pic>
      <p:sp>
        <p:nvSpPr>
          <p:cNvPr id="12" name="TextBox 11">
            <a:extLst>
              <a:ext uri="{FF2B5EF4-FFF2-40B4-BE49-F238E27FC236}">
                <a16:creationId xmlns:a16="http://schemas.microsoft.com/office/drawing/2014/main" id="{6B964D0A-0B3B-B183-9F4A-4CB2EB667DDD}"/>
              </a:ext>
            </a:extLst>
          </p:cNvPr>
          <p:cNvSpPr txBox="1"/>
          <p:nvPr/>
        </p:nvSpPr>
        <p:spPr>
          <a:xfrm>
            <a:off x="0" y="5903893"/>
            <a:ext cx="6096000" cy="954107"/>
          </a:xfrm>
          <a:prstGeom prst="rect">
            <a:avLst/>
          </a:prstGeom>
          <a:noFill/>
        </p:spPr>
        <p:txBody>
          <a:bodyPr wrap="square">
            <a:spAutoFit/>
          </a:bodyPr>
          <a:lstStyle/>
          <a:p>
            <a:r>
              <a:rPr lang="en-US" sz="1400" dirty="0">
                <a:latin typeface="Arial" panose="020B0604020202020204" pitchFamily="34" charset="0"/>
              </a:rPr>
              <a:t>Graph: The New York Times (nytimes.com)</a:t>
            </a:r>
          </a:p>
          <a:p>
            <a:r>
              <a:rPr lang="en-US" sz="1400" dirty="0">
                <a:latin typeface="Arial" panose="020B0604020202020204" pitchFamily="34" charset="0"/>
              </a:rPr>
              <a:t>Headline: US Carbon Pollution, AP News, Jan 13, 2026 (</a:t>
            </a:r>
            <a:r>
              <a:rPr lang="en-US" sz="1400" i="1" dirty="0">
                <a:latin typeface="Arial" panose="020B0604020202020204" pitchFamily="34" charset="0"/>
              </a:rPr>
              <a:t>apnews.com</a:t>
            </a:r>
            <a:r>
              <a:rPr lang="en-US" sz="1400" dirty="0">
                <a:latin typeface="Arial" panose="020B0604020202020204" pitchFamily="34" charset="0"/>
              </a:rPr>
              <a:t>)</a:t>
            </a:r>
          </a:p>
          <a:p>
            <a:r>
              <a:rPr lang="en-US" sz="1400" dirty="0">
                <a:latin typeface="Arial" panose="020B0604020202020204" pitchFamily="34" charset="0"/>
              </a:rPr>
              <a:t>Quote: KMTV News (</a:t>
            </a:r>
            <a:r>
              <a:rPr lang="en-US" sz="1400" i="1" dirty="0">
                <a:latin typeface="Arial" panose="020B0604020202020204" pitchFamily="34" charset="0"/>
              </a:rPr>
              <a:t>3newsnow.com</a:t>
            </a:r>
            <a:r>
              <a:rPr lang="en-US" sz="1400" dirty="0">
                <a:latin typeface="Arial" panose="020B0604020202020204" pitchFamily="34" charset="0"/>
              </a:rPr>
              <a:t>)</a:t>
            </a:r>
          </a:p>
          <a:p>
            <a:r>
              <a:rPr lang="en-US" sz="1400" dirty="0">
                <a:latin typeface="Arial" panose="020B0604020202020204" pitchFamily="34" charset="0"/>
              </a:rPr>
              <a:t>Headline: Trump Officials, Jan 15, 2026 (bloomberg.com)</a:t>
            </a:r>
          </a:p>
        </p:txBody>
      </p:sp>
      <p:pic>
        <p:nvPicPr>
          <p:cNvPr id="16" name="Picture 15" descr="Screenshot of a news headline reporting a North Omaha senator demanding transparency following a steam tube failure at a power station. The headline emphasizes accountability and public safety concerns related to the incident.&#10;&#10;AI-generated content may be incorrect.">
            <a:extLst>
              <a:ext uri="{FF2B5EF4-FFF2-40B4-BE49-F238E27FC236}">
                <a16:creationId xmlns:a16="http://schemas.microsoft.com/office/drawing/2014/main" id="{899EEA33-FE54-9B1B-76FF-1FE8F97FD871}"/>
              </a:ext>
            </a:extLst>
          </p:cNvPr>
          <p:cNvPicPr>
            <a:picLocks noChangeAspect="1"/>
          </p:cNvPicPr>
          <p:nvPr/>
        </p:nvPicPr>
        <p:blipFill>
          <a:blip r:embed="rId5"/>
          <a:stretch>
            <a:fillRect/>
          </a:stretch>
        </p:blipFill>
        <p:spPr>
          <a:xfrm>
            <a:off x="228599" y="3562350"/>
            <a:ext cx="5201625" cy="569804"/>
          </a:xfrm>
          <a:prstGeom prst="rect">
            <a:avLst/>
          </a:prstGeom>
        </p:spPr>
      </p:pic>
      <p:sp>
        <p:nvSpPr>
          <p:cNvPr id="18" name="TextBox 17">
            <a:extLst>
              <a:ext uri="{FF2B5EF4-FFF2-40B4-BE49-F238E27FC236}">
                <a16:creationId xmlns:a16="http://schemas.microsoft.com/office/drawing/2014/main" id="{14518F6F-4F7B-FC0E-6574-0AFF08F7E6FC}"/>
              </a:ext>
            </a:extLst>
          </p:cNvPr>
          <p:cNvSpPr txBox="1"/>
          <p:nvPr/>
        </p:nvSpPr>
        <p:spPr>
          <a:xfrm>
            <a:off x="57150" y="4132154"/>
            <a:ext cx="5829300" cy="923330"/>
          </a:xfrm>
          <a:prstGeom prst="rect">
            <a:avLst/>
          </a:prstGeom>
          <a:noFill/>
        </p:spPr>
        <p:txBody>
          <a:bodyPr wrap="square">
            <a:spAutoFit/>
          </a:bodyPr>
          <a:lstStyle/>
          <a:p>
            <a:r>
              <a:rPr lang="en-US" i="1" dirty="0">
                <a:latin typeface="Arial" panose="020B0604020202020204" pitchFamily="34" charset="0"/>
              </a:rPr>
              <a:t>“It’s a high concern because as everyone knows those coal units are very old and at the end of their life cycle.”</a:t>
            </a:r>
          </a:p>
          <a:p>
            <a:pPr algn="r"/>
            <a:r>
              <a:rPr lang="en-US" i="1" dirty="0">
                <a:latin typeface="Arial" panose="020B0604020202020204" pitchFamily="34" charset="0"/>
              </a:rPr>
              <a:t> </a:t>
            </a:r>
            <a:r>
              <a:rPr lang="en-US" dirty="0">
                <a:latin typeface="Arial" panose="020B0604020202020204" pitchFamily="34" charset="0"/>
              </a:rPr>
              <a:t>Terrell McKinney, NE State Senator </a:t>
            </a:r>
            <a:endParaRPr lang="en-US" i="1" dirty="0">
              <a:latin typeface="Arial" panose="020B0604020202020204" pitchFamily="34" charset="0"/>
            </a:endParaRPr>
          </a:p>
        </p:txBody>
      </p:sp>
      <p:grpSp>
        <p:nvGrpSpPr>
          <p:cNvPr id="6" name="Group 5">
            <a:extLst>
              <a:ext uri="{FF2B5EF4-FFF2-40B4-BE49-F238E27FC236}">
                <a16:creationId xmlns:a16="http://schemas.microsoft.com/office/drawing/2014/main" id="{A25554AF-7DB2-B990-4838-26EA05ADA914}"/>
              </a:ext>
            </a:extLst>
          </p:cNvPr>
          <p:cNvGrpSpPr/>
          <p:nvPr/>
        </p:nvGrpSpPr>
        <p:grpSpPr>
          <a:xfrm>
            <a:off x="6346900" y="184496"/>
            <a:ext cx="5702225" cy="1453501"/>
            <a:chOff x="6346900" y="184496"/>
            <a:chExt cx="5702225" cy="1453501"/>
          </a:xfrm>
        </p:grpSpPr>
        <p:pic>
          <p:nvPicPr>
            <p:cNvPr id="2" name="Picture 1" descr="Screenshot of Bloomberg website header showing navigation menu with topics on ESG Backlash, EU rolling back rules, and social bonds defying backlash. The black and white color scheme highlights key news categories related to environmental, social, and governance issues.&#10;&#10;AI-generated content may be incorrect.">
              <a:extLst>
                <a:ext uri="{FF2B5EF4-FFF2-40B4-BE49-F238E27FC236}">
                  <a16:creationId xmlns:a16="http://schemas.microsoft.com/office/drawing/2014/main" id="{A7383BAB-F1CD-3FC0-5FD4-21E30CAFA7AA}"/>
                </a:ext>
              </a:extLst>
            </p:cNvPr>
            <p:cNvPicPr>
              <a:picLocks noChangeAspect="1"/>
            </p:cNvPicPr>
            <p:nvPr/>
          </p:nvPicPr>
          <p:blipFill>
            <a:blip r:embed="rId6"/>
            <a:stretch>
              <a:fillRect/>
            </a:stretch>
          </p:blipFill>
          <p:spPr>
            <a:xfrm>
              <a:off x="8255524" y="184496"/>
              <a:ext cx="3793601" cy="519204"/>
            </a:xfrm>
            <a:prstGeom prst="rect">
              <a:avLst/>
            </a:prstGeom>
            <a:ln>
              <a:solidFill>
                <a:schemeClr val="accent2"/>
              </a:solidFill>
            </a:ln>
            <a:effectLst/>
          </p:spPr>
        </p:pic>
        <p:pic>
          <p:nvPicPr>
            <p:cNvPr id="4" name="Picture 3" descr="Screenshot of a news headline stating &quot;Trump Officials Vow to Keep All US Coal Plants Running.&quot; The text highlights a political commitment to maintain operation of coal power plants across the United States.&#10;&#10;AI-generated content may be incorrect.">
              <a:extLst>
                <a:ext uri="{FF2B5EF4-FFF2-40B4-BE49-F238E27FC236}">
                  <a16:creationId xmlns:a16="http://schemas.microsoft.com/office/drawing/2014/main" id="{5E71DAA9-BC6D-214A-AE2B-B9C245764363}"/>
                </a:ext>
              </a:extLst>
            </p:cNvPr>
            <p:cNvPicPr>
              <a:picLocks noChangeAspect="1"/>
            </p:cNvPicPr>
            <p:nvPr/>
          </p:nvPicPr>
          <p:blipFill>
            <a:blip r:embed="rId7"/>
            <a:stretch>
              <a:fillRect/>
            </a:stretch>
          </p:blipFill>
          <p:spPr>
            <a:xfrm>
              <a:off x="6346900" y="703700"/>
              <a:ext cx="5702225" cy="934297"/>
            </a:xfrm>
            <a:prstGeom prst="rect">
              <a:avLst/>
            </a:prstGeom>
            <a:ln>
              <a:solidFill>
                <a:schemeClr val="accent2"/>
              </a:solidFill>
            </a:ln>
            <a:effectLst/>
          </p:spPr>
        </p:pic>
      </p:grpSp>
    </p:spTree>
    <p:extLst>
      <p:ext uri="{BB962C8B-B14F-4D97-AF65-F5344CB8AC3E}">
        <p14:creationId xmlns:p14="http://schemas.microsoft.com/office/powerpoint/2010/main" val="863390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AE754-59AC-7BB3-C3BB-19192DC2351A}"/>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6B10B8AE-E6C6-5C99-DCCC-1EEAB88AB149}"/>
              </a:ext>
            </a:extLst>
          </p:cNvPr>
          <p:cNvSpPr txBox="1"/>
          <p:nvPr/>
        </p:nvSpPr>
        <p:spPr>
          <a:xfrm>
            <a:off x="0" y="5903893"/>
            <a:ext cx="6096000" cy="954107"/>
          </a:xfrm>
          <a:prstGeom prst="rect">
            <a:avLst/>
          </a:prstGeom>
          <a:noFill/>
        </p:spPr>
        <p:txBody>
          <a:bodyPr wrap="square">
            <a:spAutoFit/>
          </a:bodyPr>
          <a:lstStyle/>
          <a:p>
            <a:r>
              <a:rPr lang="en-US" sz="1400" dirty="0">
                <a:latin typeface="Arial" panose="020B0604020202020204" pitchFamily="34" charset="0"/>
              </a:rPr>
              <a:t>Headline: The New York Times (nytimes.com)</a:t>
            </a:r>
          </a:p>
          <a:p>
            <a:r>
              <a:rPr lang="en-US" sz="1400" dirty="0">
                <a:latin typeface="Arial" panose="020B0604020202020204" pitchFamily="34" charset="0"/>
              </a:rPr>
              <a:t>Headline: </a:t>
            </a:r>
            <a:r>
              <a:rPr lang="en-US" sz="1400" dirty="0" err="1">
                <a:latin typeface="Arial" panose="020B0604020202020204" pitchFamily="34" charset="0"/>
              </a:rPr>
              <a:t>hoodline</a:t>
            </a:r>
            <a:r>
              <a:rPr lang="en-US" sz="1400" dirty="0">
                <a:latin typeface="Arial" panose="020B0604020202020204" pitchFamily="34" charset="0"/>
              </a:rPr>
              <a:t> (</a:t>
            </a:r>
            <a:r>
              <a:rPr lang="en-US" sz="1400" i="1" dirty="0">
                <a:latin typeface="Arial" panose="020B0604020202020204" pitchFamily="34" charset="0"/>
              </a:rPr>
              <a:t>hoodline.com</a:t>
            </a:r>
            <a:r>
              <a:rPr lang="en-US" sz="1400" dirty="0">
                <a:latin typeface="Arial" panose="020B0604020202020204" pitchFamily="34" charset="0"/>
              </a:rPr>
              <a:t>)</a:t>
            </a:r>
          </a:p>
          <a:p>
            <a:r>
              <a:rPr lang="en-US" sz="1400" dirty="0">
                <a:latin typeface="Arial" panose="020B0604020202020204" pitchFamily="34" charset="0"/>
              </a:rPr>
              <a:t>Quote: KMTV News (</a:t>
            </a:r>
            <a:r>
              <a:rPr lang="en-US" sz="1400" i="1" dirty="0">
                <a:latin typeface="Arial" panose="020B0604020202020204" pitchFamily="34" charset="0"/>
              </a:rPr>
              <a:t>3newsnow.com</a:t>
            </a:r>
            <a:r>
              <a:rPr lang="en-US" sz="1400" dirty="0">
                <a:latin typeface="Arial" panose="020B0604020202020204" pitchFamily="34" charset="0"/>
              </a:rPr>
              <a:t>)</a:t>
            </a:r>
          </a:p>
          <a:p>
            <a:r>
              <a:rPr lang="en-US" sz="1400" dirty="0">
                <a:latin typeface="Arial" panose="020B0604020202020204" pitchFamily="34" charset="0"/>
              </a:rPr>
              <a:t>Headline: Trump Officials, Jan 15, 2026 (bloomberg.com)</a:t>
            </a:r>
          </a:p>
        </p:txBody>
      </p:sp>
      <p:pic>
        <p:nvPicPr>
          <p:cNvPr id="13" name="Picture 12" descr="Screenshot of a news headline and subheadline discussing state and federal lawmakers' efforts to increase energy payments from data centers. Text highlights ongoing debates among governors, lawmakers, and tech executives about appropriate electricity cost contributions from data center companies.&#10;&#10;AI-generated content may be incorrect.">
            <a:extLst>
              <a:ext uri="{FF2B5EF4-FFF2-40B4-BE49-F238E27FC236}">
                <a16:creationId xmlns:a16="http://schemas.microsoft.com/office/drawing/2014/main" id="{216E7348-BFCB-ECC6-B479-A9B64C497C3C}"/>
              </a:ext>
            </a:extLst>
          </p:cNvPr>
          <p:cNvPicPr>
            <a:picLocks noChangeAspect="1"/>
          </p:cNvPicPr>
          <p:nvPr/>
        </p:nvPicPr>
        <p:blipFill>
          <a:blip r:embed="rId3"/>
          <a:stretch>
            <a:fillRect/>
          </a:stretch>
        </p:blipFill>
        <p:spPr>
          <a:xfrm>
            <a:off x="135312" y="147877"/>
            <a:ext cx="6211700" cy="2549217"/>
          </a:xfrm>
          <a:prstGeom prst="rect">
            <a:avLst/>
          </a:prstGeom>
          <a:ln>
            <a:noFill/>
          </a:ln>
          <a:effectLst>
            <a:outerShdw blurRad="190500" algn="tl" rotWithShape="0">
              <a:srgbClr val="000000">
                <a:alpha val="70000"/>
              </a:srgbClr>
            </a:outerShdw>
          </a:effectLst>
        </p:spPr>
      </p:pic>
      <p:pic>
        <p:nvPicPr>
          <p:cNvPr id="14" name="Picture 13">
            <a:extLst>
              <a:ext uri="{FF2B5EF4-FFF2-40B4-BE49-F238E27FC236}">
                <a16:creationId xmlns:a16="http://schemas.microsoft.com/office/drawing/2014/main" id="{80A6BDF4-1D2A-3552-665C-C04ECF256F71}"/>
              </a:ext>
            </a:extLst>
          </p:cNvPr>
          <p:cNvPicPr>
            <a:picLocks noChangeAspect="1"/>
          </p:cNvPicPr>
          <p:nvPr/>
        </p:nvPicPr>
        <p:blipFill>
          <a:blip r:embed="rId4"/>
          <a:stretch>
            <a:fillRect/>
          </a:stretch>
        </p:blipFill>
        <p:spPr>
          <a:xfrm>
            <a:off x="4479667" y="2305141"/>
            <a:ext cx="1770252" cy="312815"/>
          </a:xfrm>
          <a:prstGeom prst="rect">
            <a:avLst/>
          </a:prstGeom>
        </p:spPr>
      </p:pic>
      <p:pic>
        <p:nvPicPr>
          <p:cNvPr id="15" name="Picture 14">
            <a:extLst>
              <a:ext uri="{FF2B5EF4-FFF2-40B4-BE49-F238E27FC236}">
                <a16:creationId xmlns:a16="http://schemas.microsoft.com/office/drawing/2014/main" id="{7EAE04CC-9E3E-6283-C738-E7CB980E6592}"/>
              </a:ext>
            </a:extLst>
          </p:cNvPr>
          <p:cNvPicPr>
            <a:picLocks noChangeAspect="1"/>
          </p:cNvPicPr>
          <p:nvPr/>
        </p:nvPicPr>
        <p:blipFill>
          <a:blip r:embed="rId5"/>
          <a:stretch>
            <a:fillRect/>
          </a:stretch>
        </p:blipFill>
        <p:spPr>
          <a:xfrm>
            <a:off x="135312" y="3009909"/>
            <a:ext cx="5428491" cy="2110078"/>
          </a:xfrm>
          <a:prstGeom prst="rect">
            <a:avLst/>
          </a:prstGeom>
          <a:effectLst>
            <a:outerShdw blurRad="190500" algn="ctr" rotWithShape="0">
              <a:schemeClr val="tx1">
                <a:alpha val="70000"/>
              </a:schemeClr>
            </a:outerShdw>
          </a:effectLst>
        </p:spPr>
      </p:pic>
      <p:pic>
        <p:nvPicPr>
          <p:cNvPr id="17" name="Picture 16">
            <a:extLst>
              <a:ext uri="{FF2B5EF4-FFF2-40B4-BE49-F238E27FC236}">
                <a16:creationId xmlns:a16="http://schemas.microsoft.com/office/drawing/2014/main" id="{01678DF3-CC44-7FFC-3704-C81856391240}"/>
              </a:ext>
            </a:extLst>
          </p:cNvPr>
          <p:cNvPicPr>
            <a:picLocks noChangeAspect="1"/>
          </p:cNvPicPr>
          <p:nvPr/>
        </p:nvPicPr>
        <p:blipFill>
          <a:blip r:embed="rId6"/>
          <a:stretch>
            <a:fillRect/>
          </a:stretch>
        </p:blipFill>
        <p:spPr>
          <a:xfrm>
            <a:off x="3695334" y="4424414"/>
            <a:ext cx="1846953" cy="438013"/>
          </a:xfrm>
          <a:prstGeom prst="rect">
            <a:avLst/>
          </a:prstGeom>
        </p:spPr>
      </p:pic>
    </p:spTree>
    <p:extLst>
      <p:ext uri="{BB962C8B-B14F-4D97-AF65-F5344CB8AC3E}">
        <p14:creationId xmlns:p14="http://schemas.microsoft.com/office/powerpoint/2010/main" val="3233228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7598E-C6E3-1CF4-A45C-0906DD41A702}"/>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86443A71-29C7-FCB0-2AE4-536D62617743}"/>
              </a:ext>
            </a:extLst>
          </p:cNvPr>
          <p:cNvSpPr txBox="1"/>
          <p:nvPr/>
        </p:nvSpPr>
        <p:spPr>
          <a:xfrm>
            <a:off x="0" y="5903893"/>
            <a:ext cx="6096000" cy="954107"/>
          </a:xfrm>
          <a:prstGeom prst="rect">
            <a:avLst/>
          </a:prstGeom>
          <a:noFill/>
        </p:spPr>
        <p:txBody>
          <a:bodyPr wrap="square">
            <a:spAutoFit/>
          </a:bodyPr>
          <a:lstStyle/>
          <a:p>
            <a:r>
              <a:rPr lang="en-US" sz="1400" dirty="0">
                <a:latin typeface="Arial" panose="020B0604020202020204" pitchFamily="34" charset="0"/>
              </a:rPr>
              <a:t>Headline: The New York Times (</a:t>
            </a:r>
            <a:r>
              <a:rPr lang="en-US" sz="1400" i="1" dirty="0">
                <a:latin typeface="Arial" panose="020B0604020202020204" pitchFamily="34" charset="0"/>
              </a:rPr>
              <a:t>nytimes.com</a:t>
            </a:r>
            <a:r>
              <a:rPr lang="en-US" sz="1400" dirty="0">
                <a:latin typeface="Arial" panose="020B0604020202020204" pitchFamily="34" charset="0"/>
              </a:rPr>
              <a:t>)</a:t>
            </a:r>
          </a:p>
          <a:p>
            <a:r>
              <a:rPr lang="en-US" sz="1400" dirty="0">
                <a:latin typeface="Arial" panose="020B0604020202020204" pitchFamily="34" charset="0"/>
              </a:rPr>
              <a:t>Headline: </a:t>
            </a:r>
            <a:r>
              <a:rPr lang="en-US" sz="1400" dirty="0" err="1">
                <a:latin typeface="Arial" panose="020B0604020202020204" pitchFamily="34" charset="0"/>
              </a:rPr>
              <a:t>hoodline</a:t>
            </a:r>
            <a:r>
              <a:rPr lang="en-US" sz="1400" dirty="0">
                <a:latin typeface="Arial" panose="020B0604020202020204" pitchFamily="34" charset="0"/>
              </a:rPr>
              <a:t> (</a:t>
            </a:r>
            <a:r>
              <a:rPr lang="en-US" sz="1400" i="1" dirty="0">
                <a:latin typeface="Arial" panose="020B0604020202020204" pitchFamily="34" charset="0"/>
              </a:rPr>
              <a:t>hoodline.com</a:t>
            </a:r>
            <a:r>
              <a:rPr lang="en-US" sz="1400" dirty="0">
                <a:latin typeface="Arial" panose="020B0604020202020204" pitchFamily="34" charset="0"/>
              </a:rPr>
              <a:t>)</a:t>
            </a:r>
          </a:p>
          <a:p>
            <a:r>
              <a:rPr lang="en-US" sz="1400" dirty="0">
                <a:latin typeface="Arial" panose="020B0604020202020204" pitchFamily="34" charset="0"/>
              </a:rPr>
              <a:t>Headline: The Atlantic (</a:t>
            </a:r>
            <a:r>
              <a:rPr lang="en-US" sz="1400" i="1" dirty="0">
                <a:latin typeface="Arial" panose="020B0604020202020204" pitchFamily="34" charset="0"/>
              </a:rPr>
              <a:t>theatlantic.com</a:t>
            </a:r>
            <a:r>
              <a:rPr lang="en-US" sz="1400" dirty="0">
                <a:latin typeface="Arial" panose="020B0604020202020204" pitchFamily="34" charset="0"/>
              </a:rPr>
              <a:t>)</a:t>
            </a:r>
          </a:p>
          <a:p>
            <a:r>
              <a:rPr lang="en-US" sz="1400" dirty="0">
                <a:latin typeface="Arial" panose="020B0604020202020204" pitchFamily="34" charset="0"/>
              </a:rPr>
              <a:t>Headline: Data Center Knowledge (</a:t>
            </a:r>
            <a:r>
              <a:rPr lang="en-US" sz="1400" i="1" dirty="0">
                <a:latin typeface="Arial" panose="020B0604020202020204" pitchFamily="34" charset="0"/>
              </a:rPr>
              <a:t>datacenterknowledge.com</a:t>
            </a:r>
            <a:r>
              <a:rPr lang="en-US" sz="1400" dirty="0">
                <a:latin typeface="Arial" panose="020B0604020202020204" pitchFamily="34" charset="0"/>
              </a:rPr>
              <a:t>)</a:t>
            </a:r>
          </a:p>
        </p:txBody>
      </p:sp>
      <p:pic>
        <p:nvPicPr>
          <p:cNvPr id="3" name="Picture 2" descr="Screenshot of a news headline and subheadline discussing state and federal lawmakers' efforts to increase energy payments from data centers. Text highlights ongoing debates among governors, lawmakers, and tech executives about appropriate electricity cost contributions from data center companies.&#10;&#10;AI-generated content may be incorrect.">
            <a:extLst>
              <a:ext uri="{FF2B5EF4-FFF2-40B4-BE49-F238E27FC236}">
                <a16:creationId xmlns:a16="http://schemas.microsoft.com/office/drawing/2014/main" id="{AA056FBA-E7D2-8A97-A918-1E3BAACAD7C2}"/>
              </a:ext>
            </a:extLst>
          </p:cNvPr>
          <p:cNvPicPr>
            <a:picLocks noChangeAspect="1"/>
          </p:cNvPicPr>
          <p:nvPr/>
        </p:nvPicPr>
        <p:blipFill>
          <a:blip r:embed="rId3"/>
          <a:stretch>
            <a:fillRect/>
          </a:stretch>
        </p:blipFill>
        <p:spPr>
          <a:xfrm>
            <a:off x="135312" y="147877"/>
            <a:ext cx="6211700" cy="2549217"/>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680498C2-85E5-A73D-E0F0-754A22264029}"/>
              </a:ext>
            </a:extLst>
          </p:cNvPr>
          <p:cNvPicPr>
            <a:picLocks noChangeAspect="1"/>
          </p:cNvPicPr>
          <p:nvPr/>
        </p:nvPicPr>
        <p:blipFill>
          <a:blip r:embed="rId4"/>
          <a:stretch>
            <a:fillRect/>
          </a:stretch>
        </p:blipFill>
        <p:spPr>
          <a:xfrm>
            <a:off x="4479667" y="2305141"/>
            <a:ext cx="1770252" cy="312815"/>
          </a:xfrm>
          <a:prstGeom prst="rect">
            <a:avLst/>
          </a:prstGeom>
        </p:spPr>
      </p:pic>
      <p:pic>
        <p:nvPicPr>
          <p:cNvPr id="10" name="Picture 9">
            <a:extLst>
              <a:ext uri="{FF2B5EF4-FFF2-40B4-BE49-F238E27FC236}">
                <a16:creationId xmlns:a16="http://schemas.microsoft.com/office/drawing/2014/main" id="{C5546350-A823-690E-7728-A797A92F5BE6}"/>
              </a:ext>
            </a:extLst>
          </p:cNvPr>
          <p:cNvPicPr>
            <a:picLocks noChangeAspect="1"/>
          </p:cNvPicPr>
          <p:nvPr/>
        </p:nvPicPr>
        <p:blipFill>
          <a:blip r:embed="rId5"/>
          <a:stretch>
            <a:fillRect/>
          </a:stretch>
        </p:blipFill>
        <p:spPr>
          <a:xfrm>
            <a:off x="135312" y="3009909"/>
            <a:ext cx="5428491" cy="2110078"/>
          </a:xfrm>
          <a:prstGeom prst="rect">
            <a:avLst/>
          </a:prstGeom>
          <a:effectLst>
            <a:outerShdw blurRad="190500" algn="ctr" rotWithShape="0">
              <a:schemeClr val="tx1">
                <a:alpha val="70000"/>
              </a:schemeClr>
            </a:outerShdw>
          </a:effectLst>
        </p:spPr>
      </p:pic>
      <p:pic>
        <p:nvPicPr>
          <p:cNvPr id="4" name="Picture 3">
            <a:extLst>
              <a:ext uri="{FF2B5EF4-FFF2-40B4-BE49-F238E27FC236}">
                <a16:creationId xmlns:a16="http://schemas.microsoft.com/office/drawing/2014/main" id="{AC9DBA68-7223-BEF0-10AD-6C503B332791}"/>
              </a:ext>
            </a:extLst>
          </p:cNvPr>
          <p:cNvPicPr>
            <a:picLocks noChangeAspect="1"/>
          </p:cNvPicPr>
          <p:nvPr/>
        </p:nvPicPr>
        <p:blipFill>
          <a:blip r:embed="rId6"/>
          <a:stretch>
            <a:fillRect/>
          </a:stretch>
        </p:blipFill>
        <p:spPr>
          <a:xfrm>
            <a:off x="3695334" y="4424414"/>
            <a:ext cx="1846953" cy="438013"/>
          </a:xfrm>
          <a:prstGeom prst="rect">
            <a:avLst/>
          </a:prstGeom>
        </p:spPr>
      </p:pic>
      <p:grpSp>
        <p:nvGrpSpPr>
          <p:cNvPr id="5" name="Group 4">
            <a:extLst>
              <a:ext uri="{FF2B5EF4-FFF2-40B4-BE49-F238E27FC236}">
                <a16:creationId xmlns:a16="http://schemas.microsoft.com/office/drawing/2014/main" id="{688A4B9C-DCFB-1A06-27BE-8865FF1C271C}"/>
              </a:ext>
            </a:extLst>
          </p:cNvPr>
          <p:cNvGrpSpPr/>
          <p:nvPr/>
        </p:nvGrpSpPr>
        <p:grpSpPr>
          <a:xfrm>
            <a:off x="6928177" y="594257"/>
            <a:ext cx="4848902" cy="2549217"/>
            <a:chOff x="7081723" y="1418268"/>
            <a:chExt cx="4848902" cy="2549217"/>
          </a:xfrm>
        </p:grpSpPr>
        <p:pic>
          <p:nvPicPr>
            <p:cNvPr id="6" name="Picture 5">
              <a:extLst>
                <a:ext uri="{FF2B5EF4-FFF2-40B4-BE49-F238E27FC236}">
                  <a16:creationId xmlns:a16="http://schemas.microsoft.com/office/drawing/2014/main" id="{AFAD59C7-D614-9CA1-FFFF-2E24C50FA227}"/>
                </a:ext>
              </a:extLst>
            </p:cNvPr>
            <p:cNvPicPr>
              <a:picLocks noChangeAspect="1"/>
            </p:cNvPicPr>
            <p:nvPr/>
          </p:nvPicPr>
          <p:blipFill>
            <a:blip r:embed="rId7"/>
            <a:srcRect t="23326"/>
            <a:stretch>
              <a:fillRect/>
            </a:stretch>
          </p:blipFill>
          <p:spPr>
            <a:xfrm>
              <a:off x="7081723" y="1418268"/>
              <a:ext cx="4848902" cy="2549217"/>
            </a:xfrm>
            <a:prstGeom prst="rect">
              <a:avLst/>
            </a:prstGeom>
            <a:effectLst>
              <a:outerShdw blurRad="190500" algn="tl" rotWithShape="0">
                <a:prstClr val="black">
                  <a:alpha val="70000"/>
                </a:prstClr>
              </a:outerShdw>
            </a:effectLst>
          </p:spPr>
        </p:pic>
        <p:pic>
          <p:nvPicPr>
            <p:cNvPr id="7" name="Picture 6">
              <a:extLst>
                <a:ext uri="{FF2B5EF4-FFF2-40B4-BE49-F238E27FC236}">
                  <a16:creationId xmlns:a16="http://schemas.microsoft.com/office/drawing/2014/main" id="{C258B4B0-94CB-952E-1A21-4876B4B3043B}"/>
                </a:ext>
              </a:extLst>
            </p:cNvPr>
            <p:cNvPicPr>
              <a:picLocks noChangeAspect="1"/>
            </p:cNvPicPr>
            <p:nvPr/>
          </p:nvPicPr>
          <p:blipFill>
            <a:blip r:embed="rId8"/>
            <a:stretch>
              <a:fillRect/>
            </a:stretch>
          </p:blipFill>
          <p:spPr>
            <a:xfrm>
              <a:off x="8396193" y="1585652"/>
              <a:ext cx="2133898" cy="523948"/>
            </a:xfrm>
            <a:prstGeom prst="rect">
              <a:avLst/>
            </a:prstGeom>
          </p:spPr>
        </p:pic>
      </p:grpSp>
      <p:pic>
        <p:nvPicPr>
          <p:cNvPr id="11" name="Picture 10">
            <a:extLst>
              <a:ext uri="{FF2B5EF4-FFF2-40B4-BE49-F238E27FC236}">
                <a16:creationId xmlns:a16="http://schemas.microsoft.com/office/drawing/2014/main" id="{0DF31B08-E1DA-6850-C734-C392E1C0AC9B}"/>
              </a:ext>
            </a:extLst>
          </p:cNvPr>
          <p:cNvPicPr>
            <a:picLocks noChangeAspect="1"/>
          </p:cNvPicPr>
          <p:nvPr/>
        </p:nvPicPr>
        <p:blipFill>
          <a:blip r:embed="rId9"/>
          <a:srcRect t="-109644"/>
          <a:stretch>
            <a:fillRect/>
          </a:stretch>
        </p:blipFill>
        <p:spPr>
          <a:xfrm>
            <a:off x="6075452" y="3026710"/>
            <a:ext cx="5709676" cy="1865642"/>
          </a:xfrm>
          <a:prstGeom prst="rect">
            <a:avLst/>
          </a:prstGeom>
          <a:effectLst>
            <a:outerShdw blurRad="190500" algn="t" rotWithShape="0">
              <a:prstClr val="black">
                <a:alpha val="70000"/>
              </a:prstClr>
            </a:outerShdw>
          </a:effectLst>
        </p:spPr>
      </p:pic>
      <p:pic>
        <p:nvPicPr>
          <p:cNvPr id="14" name="Picture 13">
            <a:extLst>
              <a:ext uri="{FF2B5EF4-FFF2-40B4-BE49-F238E27FC236}">
                <a16:creationId xmlns:a16="http://schemas.microsoft.com/office/drawing/2014/main" id="{69D899BA-882D-8FF9-1977-8370B43F3516}"/>
              </a:ext>
            </a:extLst>
          </p:cNvPr>
          <p:cNvPicPr>
            <a:picLocks noChangeAspect="1"/>
          </p:cNvPicPr>
          <p:nvPr/>
        </p:nvPicPr>
        <p:blipFill>
          <a:blip r:embed="rId10"/>
          <a:stretch>
            <a:fillRect/>
          </a:stretch>
        </p:blipFill>
        <p:spPr>
          <a:xfrm>
            <a:off x="6070644" y="3215046"/>
            <a:ext cx="2172003" cy="857370"/>
          </a:xfrm>
          <a:prstGeom prst="rect">
            <a:avLst/>
          </a:prstGeom>
        </p:spPr>
      </p:pic>
      <p:sp>
        <p:nvSpPr>
          <p:cNvPr id="15" name="TextBox 14">
            <a:extLst>
              <a:ext uri="{FF2B5EF4-FFF2-40B4-BE49-F238E27FC236}">
                <a16:creationId xmlns:a16="http://schemas.microsoft.com/office/drawing/2014/main" id="{9ADBBA5D-3432-5B79-04F5-52CD4F599E0A}"/>
              </a:ext>
            </a:extLst>
          </p:cNvPr>
          <p:cNvSpPr txBox="1"/>
          <p:nvPr/>
        </p:nvSpPr>
        <p:spPr>
          <a:xfrm>
            <a:off x="174786" y="5258371"/>
            <a:ext cx="5349541" cy="584775"/>
          </a:xfrm>
          <a:prstGeom prst="rect">
            <a:avLst/>
          </a:prstGeom>
          <a:solidFill>
            <a:schemeClr val="accent3">
              <a:alpha val="50196"/>
            </a:schemeClr>
          </a:solidFill>
        </p:spPr>
        <p:txBody>
          <a:bodyPr wrap="none" rtlCol="0">
            <a:spAutoFit/>
          </a:bodyPr>
          <a:lstStyle/>
          <a:p>
            <a:r>
              <a:rPr lang="en-US" sz="3200" dirty="0">
                <a:latin typeface="Arial" panose="020B0604020202020204" pitchFamily="34" charset="0"/>
              </a:rPr>
              <a:t>Advocate to Elected Officials</a:t>
            </a:r>
          </a:p>
        </p:txBody>
      </p:sp>
    </p:spTree>
    <p:extLst>
      <p:ext uri="{BB962C8B-B14F-4D97-AF65-F5344CB8AC3E}">
        <p14:creationId xmlns:p14="http://schemas.microsoft.com/office/powerpoint/2010/main" val="3917382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D848A-EC65-6830-0407-474BDD8BA919}"/>
            </a:ext>
          </a:extLst>
        </p:cNvPr>
        <p:cNvGrpSpPr/>
        <p:nvPr/>
      </p:nvGrpSpPr>
      <p:grpSpPr>
        <a:xfrm>
          <a:off x="0" y="0"/>
          <a:ext cx="0" cy="0"/>
          <a:chOff x="0" y="0"/>
          <a:chExt cx="0" cy="0"/>
        </a:xfrm>
      </p:grpSpPr>
      <p:pic>
        <p:nvPicPr>
          <p:cNvPr id="34" name="Picture Placeholder 33" descr="Aerial rendering of Meta’s data center campus in Sarpy County, Nebraska, showing large buildings and supporting infrastructure.">
            <a:extLst>
              <a:ext uri="{FF2B5EF4-FFF2-40B4-BE49-F238E27FC236}">
                <a16:creationId xmlns:a16="http://schemas.microsoft.com/office/drawing/2014/main" id="{2D838ABA-6BE4-34A3-01D6-025AE85322CA}"/>
              </a:ext>
            </a:extLst>
          </p:cNvPr>
          <p:cNvPicPr>
            <a:picLocks noGrp="1" noChangeAspect="1"/>
          </p:cNvPicPr>
          <p:nvPr>
            <p:ph type="pic" sz="quarter" idx="11"/>
          </p:nvPr>
        </p:nvPicPr>
        <p:blipFill>
          <a:blip r:embed="rId3"/>
          <a:srcRect l="-58" t="25763" r="58" b="10625"/>
          <a:stretch>
            <a:fillRect/>
          </a:stretch>
        </p:blipFill>
        <p:spPr>
          <a:xfrm>
            <a:off x="0" y="-4578"/>
            <a:ext cx="12192000" cy="4361665"/>
          </a:xfrm>
        </p:spPr>
      </p:pic>
      <p:grpSp>
        <p:nvGrpSpPr>
          <p:cNvPr id="16" name="Background">
            <a:extLst>
              <a:ext uri="{FF2B5EF4-FFF2-40B4-BE49-F238E27FC236}">
                <a16:creationId xmlns:a16="http://schemas.microsoft.com/office/drawing/2014/main" id="{D5BC0B25-10B1-BE78-82FC-8D8704099296}"/>
              </a:ext>
              <a:ext uri="{C183D7F6-B498-43B3-948B-1728B52AA6E4}">
                <adec:decorative xmlns:adec="http://schemas.microsoft.com/office/drawing/2017/decorative" val="1"/>
              </a:ext>
            </a:extLst>
          </p:cNvPr>
          <p:cNvGrpSpPr/>
          <p:nvPr/>
        </p:nvGrpSpPr>
        <p:grpSpPr>
          <a:xfrm>
            <a:off x="0" y="0"/>
            <a:ext cx="12199114" cy="6868631"/>
            <a:chOff x="0" y="0"/>
            <a:chExt cx="12199114" cy="6868631"/>
          </a:xfrm>
        </p:grpSpPr>
        <p:pic>
          <p:nvPicPr>
            <p:cNvPr id="13" name="Bottom" descr="A piece of paper with a black background&#10;&#10;AI-generated content may be incorrect.">
              <a:extLst>
                <a:ext uri="{FF2B5EF4-FFF2-40B4-BE49-F238E27FC236}">
                  <a16:creationId xmlns:a16="http://schemas.microsoft.com/office/drawing/2014/main" id="{E0E767F6-9228-4D9E-F34B-9D63AD5B5D4A}"/>
                </a:ext>
              </a:extLst>
            </p:cNvPr>
            <p:cNvPicPr>
              <a:picLocks noChangeAspect="1"/>
            </p:cNvPicPr>
            <p:nvPr/>
          </p:nvPicPr>
          <p:blipFill>
            <a:blip r:embed="rId4"/>
            <a:srcRect t="42972"/>
            <a:stretch>
              <a:fillRect/>
            </a:stretch>
          </p:blipFill>
          <p:spPr>
            <a:xfrm>
              <a:off x="0" y="2951606"/>
              <a:ext cx="12199114" cy="3917025"/>
            </a:xfrm>
            <a:prstGeom prst="rect">
              <a:avLst/>
            </a:prstGeom>
          </p:spPr>
        </p:pic>
        <p:pic>
          <p:nvPicPr>
            <p:cNvPr id="15" name="Top Left" descr="A piece of paper with a black background&#10;&#10;AI-generated content may be incorrect.">
              <a:extLst>
                <a:ext uri="{FF2B5EF4-FFF2-40B4-BE49-F238E27FC236}">
                  <a16:creationId xmlns:a16="http://schemas.microsoft.com/office/drawing/2014/main" id="{5279A474-43F2-48F8-9DED-609AA0734859}"/>
                </a:ext>
              </a:extLst>
            </p:cNvPr>
            <p:cNvPicPr>
              <a:picLocks noChangeAspect="1"/>
            </p:cNvPicPr>
            <p:nvPr/>
          </p:nvPicPr>
          <p:blipFill>
            <a:blip r:embed="rId4"/>
            <a:srcRect r="77445" b="81161"/>
            <a:stretch>
              <a:fillRect/>
            </a:stretch>
          </p:blipFill>
          <p:spPr>
            <a:xfrm>
              <a:off x="0" y="0"/>
              <a:ext cx="2751462" cy="1293962"/>
            </a:xfrm>
            <a:prstGeom prst="rect">
              <a:avLst/>
            </a:prstGeom>
          </p:spPr>
        </p:pic>
      </p:grpSp>
      <p:sp>
        <p:nvSpPr>
          <p:cNvPr id="3" name="Title 2">
            <a:extLst>
              <a:ext uri="{FF2B5EF4-FFF2-40B4-BE49-F238E27FC236}">
                <a16:creationId xmlns:a16="http://schemas.microsoft.com/office/drawing/2014/main" id="{7B4E6F37-F8BC-5890-3C86-C6422C8B02C9}"/>
              </a:ext>
            </a:extLst>
          </p:cNvPr>
          <p:cNvSpPr>
            <a:spLocks noGrp="1"/>
          </p:cNvSpPr>
          <p:nvPr>
            <p:ph type="ctrTitle"/>
          </p:nvPr>
        </p:nvSpPr>
        <p:spPr>
          <a:xfrm>
            <a:off x="82167" y="5470033"/>
            <a:ext cx="10661483" cy="789757"/>
          </a:xfrm>
        </p:spPr>
        <p:txBody>
          <a:bodyPr>
            <a:normAutofit fontScale="90000"/>
          </a:bodyPr>
          <a:lstStyle/>
          <a:p>
            <a:r>
              <a:rPr lang="en-US" dirty="0"/>
              <a:t>Sustainability’s </a:t>
            </a:r>
            <a:br>
              <a:rPr lang="en-US" dirty="0"/>
            </a:br>
            <a:r>
              <a:rPr lang="en-US" dirty="0"/>
              <a:t>Wicked Problem</a:t>
            </a:r>
          </a:p>
        </p:txBody>
      </p:sp>
      <p:sp>
        <p:nvSpPr>
          <p:cNvPr id="4" name="Text Placeholder 3">
            <a:extLst>
              <a:ext uri="{FF2B5EF4-FFF2-40B4-BE49-F238E27FC236}">
                <a16:creationId xmlns:a16="http://schemas.microsoft.com/office/drawing/2014/main" id="{EE29BA80-2AC6-6095-1B5E-5E28BB8AA0EE}"/>
              </a:ext>
            </a:extLst>
          </p:cNvPr>
          <p:cNvSpPr>
            <a:spLocks noGrp="1"/>
          </p:cNvSpPr>
          <p:nvPr>
            <p:ph type="body" sz="quarter" idx="10"/>
          </p:nvPr>
        </p:nvSpPr>
        <p:spPr>
          <a:xfrm>
            <a:off x="82167" y="4034473"/>
            <a:ext cx="9922744" cy="868733"/>
          </a:xfrm>
        </p:spPr>
        <p:txBody>
          <a:bodyPr/>
          <a:lstStyle/>
          <a:p>
            <a:r>
              <a:rPr lang="en-US" dirty="0"/>
              <a:t>AI and Data Centers</a:t>
            </a:r>
          </a:p>
        </p:txBody>
      </p:sp>
    </p:spTree>
    <p:extLst>
      <p:ext uri="{BB962C8B-B14F-4D97-AF65-F5344CB8AC3E}">
        <p14:creationId xmlns:p14="http://schemas.microsoft.com/office/powerpoint/2010/main" val="2531469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F4782-9A3C-EA35-A4A7-45C5C5668E2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78D08DF-E87C-4B43-3862-1ED2E01C736E}"/>
              </a:ext>
            </a:extLst>
          </p:cNvPr>
          <p:cNvSpPr txBox="1"/>
          <p:nvPr/>
        </p:nvSpPr>
        <p:spPr>
          <a:xfrm>
            <a:off x="4087277" y="2921168"/>
            <a:ext cx="4017446" cy="1015663"/>
          </a:xfrm>
          <a:prstGeom prst="rect">
            <a:avLst/>
          </a:prstGeom>
          <a:noFill/>
        </p:spPr>
        <p:txBody>
          <a:bodyPr wrap="none" rtlCol="0">
            <a:spAutoFit/>
          </a:bodyPr>
          <a:lstStyle/>
          <a:p>
            <a:r>
              <a:rPr lang="en-US" sz="6000" dirty="0">
                <a:solidFill>
                  <a:schemeClr val="bg1"/>
                </a:solidFill>
                <a:latin typeface="Nocturne Serif" panose="00000500000000000000" pitchFamily="2" charset="0"/>
              </a:rPr>
              <a:t>References</a:t>
            </a:r>
          </a:p>
        </p:txBody>
      </p:sp>
    </p:spTree>
    <p:extLst>
      <p:ext uri="{BB962C8B-B14F-4D97-AF65-F5344CB8AC3E}">
        <p14:creationId xmlns:p14="http://schemas.microsoft.com/office/powerpoint/2010/main" val="2184010524"/>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D486F9-B176-C740-0419-7FF59A0C4C5A}"/>
              </a:ext>
            </a:extLst>
          </p:cNvPr>
          <p:cNvSpPr>
            <a:spLocks noGrp="1"/>
          </p:cNvSpPr>
          <p:nvPr>
            <p:ph idx="1"/>
          </p:nvPr>
        </p:nvSpPr>
        <p:spPr>
          <a:xfrm>
            <a:off x="838200" y="1060175"/>
            <a:ext cx="10515600" cy="5221357"/>
          </a:xfrm>
        </p:spPr>
        <p:txBody>
          <a:bodyPr>
            <a:normAutofit fontScale="92500" lnSpcReduction="20000"/>
          </a:bodyPr>
          <a:lstStyle/>
          <a:p>
            <a:r>
              <a:rPr lang="en-US" sz="2000" dirty="0"/>
              <a:t>Reports &amp; Technical Sources</a:t>
            </a:r>
          </a:p>
          <a:p>
            <a:pPr lvl="1"/>
            <a:r>
              <a:rPr lang="en-US" sz="1800" dirty="0"/>
              <a:t>Vivan Lee, </a:t>
            </a:r>
            <a:r>
              <a:rPr lang="en-US" sz="1800" dirty="0" err="1"/>
              <a:t>Pattabi</a:t>
            </a:r>
            <a:r>
              <a:rPr lang="en-US" sz="1800" dirty="0"/>
              <a:t> Seshadri, Clark O’Neil, Archit Choudhary, Braden Holstege, and Stefan </a:t>
            </a:r>
            <a:r>
              <a:rPr lang="en-US" sz="1800" dirty="0" err="1"/>
              <a:t>Deutcher</a:t>
            </a:r>
            <a:r>
              <a:rPr lang="en-US" sz="1800" dirty="0"/>
              <a:t> (2025). Boston Consulting Group. </a:t>
            </a:r>
            <a:r>
              <a:rPr lang="en-US" sz="1800" i="1" dirty="0"/>
              <a:t>Breaking Barriers to Data Center Grown. </a:t>
            </a:r>
            <a:r>
              <a:rPr lang="en-US" sz="1800" i="1" dirty="0">
                <a:hlinkClick r:id="rId3"/>
              </a:rPr>
              <a:t>https://www.bcg.com/publications/2025/breaking-barriers-data-center-growth</a:t>
            </a:r>
            <a:r>
              <a:rPr lang="en-US" sz="1800" i="1" dirty="0"/>
              <a:t> </a:t>
            </a:r>
          </a:p>
          <a:p>
            <a:pPr lvl="1"/>
            <a:r>
              <a:rPr lang="en-US" sz="1800" dirty="0"/>
              <a:t>Southwest Power Pool (2024). </a:t>
            </a:r>
            <a:r>
              <a:rPr lang="en-US" sz="1800" i="1" dirty="0"/>
              <a:t>SPP board approves new planning reserve margins to protect against high winter, summer use. </a:t>
            </a:r>
            <a:r>
              <a:rPr lang="en-US" sz="1800" i="1" dirty="0">
                <a:hlinkClick r:id="rId4"/>
              </a:rPr>
              <a:t>https://www.spp.org/news-list/spp-board-approves-new-planning-reserve-margins-to-protect-against-high-winter-summer-use/</a:t>
            </a:r>
            <a:r>
              <a:rPr lang="en-US" sz="1800" i="1" dirty="0"/>
              <a:t> </a:t>
            </a:r>
          </a:p>
          <a:p>
            <a:pPr lvl="1"/>
            <a:r>
              <a:rPr lang="en-US" sz="1800" dirty="0"/>
              <a:t>Isaac Orr, Mitch Rolling, and Brent Bennet, North Dakota Transmission Authority (2023). </a:t>
            </a:r>
            <a:r>
              <a:rPr lang="en-US" sz="1800" i="1" dirty="0"/>
              <a:t>Forecasting Resource Adequacy in Southwest Power Pool Through 2035. </a:t>
            </a:r>
            <a:r>
              <a:rPr lang="en-US" sz="1800" i="1" dirty="0">
                <a:hlinkClick r:id="rId5"/>
              </a:rPr>
              <a:t>https://www.ndic.nd.gov/sites/www/files/documents/Transmission-Authority/Publications/Other%20Studies/Forecasting-Resource-Adequacy-in-Southwest-Po-2023.pdf</a:t>
            </a:r>
            <a:r>
              <a:rPr lang="en-US" sz="1800" i="1" dirty="0"/>
              <a:t> </a:t>
            </a:r>
          </a:p>
          <a:p>
            <a:pPr lvl="1"/>
            <a:r>
              <a:rPr lang="en-US" sz="1800" dirty="0"/>
              <a:t>Bloom Energy (2025). </a:t>
            </a:r>
            <a:r>
              <a:rPr lang="en-US" sz="1800" i="1" dirty="0"/>
              <a:t>Onsite Generation Expected to Fully Power 27% of Data Center Facilities by 2030. </a:t>
            </a:r>
            <a:r>
              <a:rPr lang="en-US" sz="1800" dirty="0">
                <a:hlinkClick r:id="rId6"/>
              </a:rPr>
              <a:t>https://www.bloomenergy.com/news/onsite-generation-expected-to-fully-power-27-percent-of-data-center-facilities-by-2030/</a:t>
            </a:r>
            <a:r>
              <a:rPr lang="en-US" sz="1800" dirty="0"/>
              <a:t> </a:t>
            </a:r>
          </a:p>
          <a:p>
            <a:pPr lvl="1"/>
            <a:r>
              <a:rPr lang="en-US" sz="1800" dirty="0"/>
              <a:t>Drew Robb (2025). </a:t>
            </a:r>
            <a:r>
              <a:rPr lang="en-US" sz="1800" i="1" dirty="0"/>
              <a:t>Data Centers Bypassing the Grid to Obtain the Power They Need. </a:t>
            </a:r>
            <a:r>
              <a:rPr lang="en-US" sz="1800" dirty="0">
                <a:hlinkClick r:id="rId7"/>
              </a:rPr>
              <a:t>https://www.datacenterknowledge.com/energy-power-supply/data-centers-bypassing-the-grid-to-obtain-the-power-they-need</a:t>
            </a:r>
            <a:r>
              <a:rPr lang="en-US" sz="1800" dirty="0"/>
              <a:t> </a:t>
            </a:r>
          </a:p>
          <a:p>
            <a:pPr lvl="1"/>
            <a:r>
              <a:rPr lang="en-US" sz="1800" dirty="0"/>
              <a:t>James Walker (2025). </a:t>
            </a:r>
            <a:r>
              <a:rPr lang="en-US" sz="1800" i="1" dirty="0"/>
              <a:t>Data Centers to Drive Surging Global Power Demand – IEA. </a:t>
            </a:r>
            <a:r>
              <a:rPr lang="en-US" sz="1800" dirty="0">
                <a:hlinkClick r:id="rId8"/>
              </a:rPr>
              <a:t>https://www.datacenterknowledge.com/energy-power-supply/data-centers-to-drive-surging-global-power-demand-iea</a:t>
            </a:r>
            <a:r>
              <a:rPr lang="en-US" sz="1800" dirty="0"/>
              <a:t> </a:t>
            </a:r>
          </a:p>
          <a:p>
            <a:pPr lvl="1"/>
            <a:r>
              <a:rPr lang="en-US" sz="1800" dirty="0"/>
              <a:t>Michael Thomas (2026).  </a:t>
            </a:r>
            <a:r>
              <a:rPr lang="en-US" sz="1800" i="1" dirty="0"/>
              <a:t>Data Centers in the US. </a:t>
            </a:r>
            <a:r>
              <a:rPr lang="en-US" sz="1800" dirty="0">
                <a:hlinkClick r:id="rId9"/>
              </a:rPr>
              <a:t>https://cleanview.co/public/data-centers/us</a:t>
            </a:r>
            <a:endParaRPr lang="en-US" sz="1800" dirty="0"/>
          </a:p>
          <a:p>
            <a:pPr lvl="1"/>
            <a:r>
              <a:rPr lang="en-US" sz="1800" dirty="0"/>
              <a:t>An Pham, Wesley Cole, Pieter Gagnon (2025). </a:t>
            </a:r>
            <a:r>
              <a:rPr lang="en-US" sz="1800" i="1" dirty="0"/>
              <a:t>Average and Marginal Capacity Credit Values of Renewable Energy and Battery Storage in the United States Power System. </a:t>
            </a:r>
            <a:r>
              <a:rPr lang="en-US" sz="1800" dirty="0">
                <a:hlinkClick r:id="rId10"/>
              </a:rPr>
              <a:t>https://docs.nrel.gov/docs/fy25osti/89587.pdf</a:t>
            </a:r>
            <a:r>
              <a:rPr lang="en-US" sz="1800" dirty="0"/>
              <a:t> </a:t>
            </a:r>
          </a:p>
        </p:txBody>
      </p:sp>
      <p:sp>
        <p:nvSpPr>
          <p:cNvPr id="6" name="Title 1">
            <a:extLst>
              <a:ext uri="{FF2B5EF4-FFF2-40B4-BE49-F238E27FC236}">
                <a16:creationId xmlns:a16="http://schemas.microsoft.com/office/drawing/2014/main" id="{B6C78821-6BA9-4EB1-EDB5-406357E4E4E9}"/>
              </a:ext>
            </a:extLst>
          </p:cNvPr>
          <p:cNvSpPr>
            <a:spLocks noGrp="1"/>
          </p:cNvSpPr>
          <p:nvPr>
            <p:ph type="title"/>
          </p:nvPr>
        </p:nvSpPr>
        <p:spPr>
          <a:xfrm>
            <a:off x="838200" y="-582"/>
            <a:ext cx="10515600" cy="1325563"/>
          </a:xfrm>
        </p:spPr>
        <p:txBody>
          <a:bodyPr/>
          <a:lstStyle/>
          <a:p>
            <a:r>
              <a:rPr lang="en-US" dirty="0"/>
              <a:t>References</a:t>
            </a:r>
          </a:p>
        </p:txBody>
      </p:sp>
    </p:spTree>
    <p:extLst>
      <p:ext uri="{BB962C8B-B14F-4D97-AF65-F5344CB8AC3E}">
        <p14:creationId xmlns:p14="http://schemas.microsoft.com/office/powerpoint/2010/main" val="67878036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4" name="Picture Placeholder 33" descr="Aerial rendering of Meta’s data center campus in Sarpy County, Nebraska, showing large buildings and supporting infrastructure.">
            <a:extLst>
              <a:ext uri="{FF2B5EF4-FFF2-40B4-BE49-F238E27FC236}">
                <a16:creationId xmlns:a16="http://schemas.microsoft.com/office/drawing/2014/main" id="{EAC90260-4C78-07EE-63E6-7AEB592ABA18}"/>
              </a:ext>
            </a:extLst>
          </p:cNvPr>
          <p:cNvPicPr>
            <a:picLocks noGrp="1" noChangeAspect="1"/>
          </p:cNvPicPr>
          <p:nvPr>
            <p:ph type="pic" sz="quarter" idx="11"/>
          </p:nvPr>
        </p:nvPicPr>
        <p:blipFill>
          <a:blip r:embed="rId4"/>
          <a:srcRect l="-58" t="25763" r="58" b="10625"/>
          <a:stretch>
            <a:fillRect/>
          </a:stretch>
        </p:blipFill>
        <p:spPr>
          <a:xfrm>
            <a:off x="0" y="-4578"/>
            <a:ext cx="12192000" cy="4361665"/>
          </a:xfrm>
        </p:spPr>
      </p:pic>
      <p:grpSp>
        <p:nvGrpSpPr>
          <p:cNvPr id="16" name="Background">
            <a:extLst>
              <a:ext uri="{FF2B5EF4-FFF2-40B4-BE49-F238E27FC236}">
                <a16:creationId xmlns:a16="http://schemas.microsoft.com/office/drawing/2014/main" id="{25854DFB-BD37-3AB4-804A-4C0F0C707E03}"/>
              </a:ext>
              <a:ext uri="{C183D7F6-B498-43B3-948B-1728B52AA6E4}">
                <adec:decorative xmlns:adec="http://schemas.microsoft.com/office/drawing/2017/decorative" val="1"/>
              </a:ext>
            </a:extLst>
          </p:cNvPr>
          <p:cNvGrpSpPr/>
          <p:nvPr/>
        </p:nvGrpSpPr>
        <p:grpSpPr>
          <a:xfrm>
            <a:off x="0" y="0"/>
            <a:ext cx="12199114" cy="6868631"/>
            <a:chOff x="0" y="0"/>
            <a:chExt cx="12199114" cy="6868631"/>
          </a:xfrm>
        </p:grpSpPr>
        <p:pic>
          <p:nvPicPr>
            <p:cNvPr id="13" name="Bottom" descr="A piece of paper with a black background&#10;&#10;AI-generated content may be incorrect.">
              <a:extLst>
                <a:ext uri="{FF2B5EF4-FFF2-40B4-BE49-F238E27FC236}">
                  <a16:creationId xmlns:a16="http://schemas.microsoft.com/office/drawing/2014/main" id="{09BC1089-66C0-4ED9-1F13-826DC18B62BB}"/>
                </a:ext>
              </a:extLst>
            </p:cNvPr>
            <p:cNvPicPr>
              <a:picLocks noChangeAspect="1"/>
            </p:cNvPicPr>
            <p:nvPr/>
          </p:nvPicPr>
          <p:blipFill>
            <a:blip r:embed="rId5"/>
            <a:srcRect t="42972"/>
            <a:stretch>
              <a:fillRect/>
            </a:stretch>
          </p:blipFill>
          <p:spPr>
            <a:xfrm>
              <a:off x="0" y="2951606"/>
              <a:ext cx="12199114" cy="3917025"/>
            </a:xfrm>
            <a:prstGeom prst="rect">
              <a:avLst/>
            </a:prstGeom>
          </p:spPr>
        </p:pic>
        <p:pic>
          <p:nvPicPr>
            <p:cNvPr id="15" name="Top Left" descr="A piece of paper with a black background&#10;&#10;AI-generated content may be incorrect.">
              <a:extLst>
                <a:ext uri="{FF2B5EF4-FFF2-40B4-BE49-F238E27FC236}">
                  <a16:creationId xmlns:a16="http://schemas.microsoft.com/office/drawing/2014/main" id="{3CEA2E9E-A5B6-0F1C-F5AE-49F918578BC8}"/>
                </a:ext>
              </a:extLst>
            </p:cNvPr>
            <p:cNvPicPr>
              <a:picLocks noChangeAspect="1"/>
            </p:cNvPicPr>
            <p:nvPr/>
          </p:nvPicPr>
          <p:blipFill>
            <a:blip r:embed="rId5"/>
            <a:srcRect r="77445" b="81161"/>
            <a:stretch>
              <a:fillRect/>
            </a:stretch>
          </p:blipFill>
          <p:spPr>
            <a:xfrm>
              <a:off x="0" y="0"/>
              <a:ext cx="2751462" cy="1293962"/>
            </a:xfrm>
            <a:prstGeom prst="rect">
              <a:avLst/>
            </a:prstGeom>
          </p:spPr>
        </p:pic>
      </p:grpSp>
      <p:sp>
        <p:nvSpPr>
          <p:cNvPr id="3" name="Title 2">
            <a:extLst>
              <a:ext uri="{FF2B5EF4-FFF2-40B4-BE49-F238E27FC236}">
                <a16:creationId xmlns:a16="http://schemas.microsoft.com/office/drawing/2014/main" id="{642F9A30-A872-9B39-9D03-963B8EF8E653}"/>
              </a:ext>
            </a:extLst>
          </p:cNvPr>
          <p:cNvSpPr>
            <a:spLocks noGrp="1"/>
          </p:cNvSpPr>
          <p:nvPr>
            <p:ph type="ctrTitle"/>
          </p:nvPr>
        </p:nvSpPr>
        <p:spPr>
          <a:xfrm>
            <a:off x="82167" y="5470033"/>
            <a:ext cx="10661483" cy="789757"/>
          </a:xfrm>
        </p:spPr>
        <p:txBody>
          <a:bodyPr>
            <a:normAutofit fontScale="90000"/>
          </a:bodyPr>
          <a:lstStyle/>
          <a:p>
            <a:r>
              <a:rPr lang="en-US" dirty="0"/>
              <a:t>Sustainability’s </a:t>
            </a:r>
            <a:br>
              <a:rPr lang="en-US" dirty="0"/>
            </a:br>
            <a:r>
              <a:rPr lang="en-US" dirty="0"/>
              <a:t>Wicked Problem</a:t>
            </a:r>
          </a:p>
        </p:txBody>
      </p:sp>
      <p:sp>
        <p:nvSpPr>
          <p:cNvPr id="4" name="Text Placeholder 3">
            <a:extLst>
              <a:ext uri="{FF2B5EF4-FFF2-40B4-BE49-F238E27FC236}">
                <a16:creationId xmlns:a16="http://schemas.microsoft.com/office/drawing/2014/main" id="{C4B5EC1E-C77E-F7F0-2E08-A21173909A82}"/>
              </a:ext>
            </a:extLst>
          </p:cNvPr>
          <p:cNvSpPr>
            <a:spLocks noGrp="1"/>
          </p:cNvSpPr>
          <p:nvPr>
            <p:ph type="body" sz="quarter" idx="10"/>
          </p:nvPr>
        </p:nvSpPr>
        <p:spPr>
          <a:xfrm>
            <a:off x="82167" y="4034473"/>
            <a:ext cx="9922744" cy="868733"/>
          </a:xfrm>
        </p:spPr>
        <p:txBody>
          <a:bodyPr/>
          <a:lstStyle/>
          <a:p>
            <a:r>
              <a:rPr lang="en-US" dirty="0"/>
              <a:t>AI and Data Centers</a:t>
            </a:r>
          </a:p>
        </p:txBody>
      </p:sp>
    </p:spTree>
    <p:extLst>
      <p:ext uri="{BB962C8B-B14F-4D97-AF65-F5344CB8AC3E}">
        <p14:creationId xmlns:p14="http://schemas.microsoft.com/office/powerpoint/2010/main" val="3344898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94FB8-BA7F-BD5C-94F2-EE007C022C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9FC44A-CF02-9DD5-6067-1581638B86C8}"/>
              </a:ext>
            </a:extLst>
          </p:cNvPr>
          <p:cNvSpPr>
            <a:spLocks noGrp="1"/>
          </p:cNvSpPr>
          <p:nvPr>
            <p:ph type="title"/>
          </p:nvPr>
        </p:nvSpPr>
        <p:spPr>
          <a:xfrm>
            <a:off x="838200" y="-582"/>
            <a:ext cx="10515600" cy="1325563"/>
          </a:xfrm>
        </p:spPr>
        <p:txBody>
          <a:bodyPr/>
          <a:lstStyle/>
          <a:p>
            <a:r>
              <a:rPr lang="en-US" dirty="0"/>
              <a:t>References</a:t>
            </a:r>
          </a:p>
        </p:txBody>
      </p:sp>
      <p:sp>
        <p:nvSpPr>
          <p:cNvPr id="3" name="Content Placeholder 2">
            <a:extLst>
              <a:ext uri="{FF2B5EF4-FFF2-40B4-BE49-F238E27FC236}">
                <a16:creationId xmlns:a16="http://schemas.microsoft.com/office/drawing/2014/main" id="{2D24AE75-2AAF-8D4C-4CA0-11945A9A1B3F}"/>
              </a:ext>
            </a:extLst>
          </p:cNvPr>
          <p:cNvSpPr>
            <a:spLocks noGrp="1"/>
          </p:cNvSpPr>
          <p:nvPr>
            <p:ph idx="1"/>
          </p:nvPr>
        </p:nvSpPr>
        <p:spPr>
          <a:xfrm>
            <a:off x="838200" y="969587"/>
            <a:ext cx="10515600" cy="5656498"/>
          </a:xfrm>
        </p:spPr>
        <p:txBody>
          <a:bodyPr>
            <a:normAutofit lnSpcReduction="10000"/>
          </a:bodyPr>
          <a:lstStyle/>
          <a:p>
            <a:r>
              <a:rPr lang="en-US" sz="2000" dirty="0"/>
              <a:t>News Articles</a:t>
            </a:r>
          </a:p>
          <a:p>
            <a:pPr lvl="1"/>
            <a:r>
              <a:rPr lang="en-US" sz="1600" dirty="0"/>
              <a:t>Cind Gonzales (2022). </a:t>
            </a:r>
            <a:r>
              <a:rPr lang="en-US" sz="1600" i="1" dirty="0"/>
              <a:t>Facebook parent company, Meta, continues growth in Nebraska’s Sarpy County. </a:t>
            </a:r>
            <a:r>
              <a:rPr lang="en-US" sz="1600" dirty="0">
                <a:hlinkClick r:id="rId2"/>
              </a:rPr>
              <a:t>https://nebraskaexaminer.com/2022/07/28/facebook-parent-company-meta-continues-growth-in-nebraskas-sarpy-county/</a:t>
            </a:r>
            <a:r>
              <a:rPr lang="en-US" sz="1600" dirty="0"/>
              <a:t> </a:t>
            </a:r>
          </a:p>
          <a:p>
            <a:pPr lvl="1"/>
            <a:r>
              <a:rPr lang="en-US" sz="1600" dirty="0"/>
              <a:t>Seren Morris (2021). </a:t>
            </a:r>
            <a:r>
              <a:rPr lang="en-US" sz="1600" i="1" dirty="0"/>
              <a:t>ERCOT Power Outage Map, Updates as Texas Winter Storm Leaves 3.9 Million Without Power. </a:t>
            </a:r>
            <a:r>
              <a:rPr lang="en-US" sz="1600" dirty="0">
                <a:hlinkClick r:id="rId3"/>
              </a:rPr>
              <a:t>https://www.newsweek.com/ercot-power-outage-map-updates-texas-winter-storm-1569498</a:t>
            </a:r>
            <a:r>
              <a:rPr lang="en-US" sz="1600" dirty="0"/>
              <a:t> </a:t>
            </a:r>
          </a:p>
          <a:p>
            <a:pPr lvl="1"/>
            <a:r>
              <a:rPr lang="en-US" sz="1600" dirty="0"/>
              <a:t>Andrew Bahl (2022). </a:t>
            </a:r>
            <a:r>
              <a:rPr lang="en-US" sz="1600" i="1" dirty="0"/>
              <a:t>A year after a historic cold front slammed the state, how prepared is Kansas for another deep freeze? </a:t>
            </a:r>
            <a:r>
              <a:rPr lang="en-US" sz="1600" dirty="0">
                <a:hlinkClick r:id="rId4"/>
              </a:rPr>
              <a:t>https://www.cjonline.com/story/business/energy-resource/2022/01/16/kansas-lawmakers-want-prevent-repeat-after-rolling-blackouts-winter-storm/9172177002</a:t>
            </a:r>
            <a:r>
              <a:rPr lang="en-US" sz="1600" dirty="0"/>
              <a:t> </a:t>
            </a:r>
          </a:p>
          <a:p>
            <a:pPr lvl="1"/>
            <a:r>
              <a:rPr lang="en-US" sz="1600" dirty="0"/>
              <a:t>Kelly McLaughlin (2021). </a:t>
            </a:r>
            <a:r>
              <a:rPr lang="en-US" sz="1600" i="1" dirty="0"/>
              <a:t>14 states face rolling blackouts amid massive winter storms after a major power operator declared an energy emergency. </a:t>
            </a:r>
            <a:r>
              <a:rPr lang="en-US" sz="1600" dirty="0">
                <a:hlinkClick r:id="rId5"/>
              </a:rPr>
              <a:t>https://www.yahoo.com/news/14-states-face-rolling-blackouts-212352798.html</a:t>
            </a:r>
            <a:r>
              <a:rPr lang="en-US" sz="1600" dirty="0"/>
              <a:t> </a:t>
            </a:r>
          </a:p>
          <a:p>
            <a:pPr lvl="1"/>
            <a:r>
              <a:rPr lang="en-US" sz="1600" dirty="0"/>
              <a:t>Mark Levy (2025). </a:t>
            </a:r>
            <a:r>
              <a:rPr lang="en-US" sz="1600" i="1" dirty="0"/>
              <a:t>Big Tech’s soaring energy demands are making coal-fired power plant sites attractive. </a:t>
            </a:r>
            <a:r>
              <a:rPr lang="en-US" sz="1600" dirty="0">
                <a:hlinkClick r:id="rId6"/>
              </a:rPr>
              <a:t>https://apnews.com/article/coal-electricity-artificial-intelligence-trump-power-energy-a3779aee7970dabded42d8d7b3ef3783</a:t>
            </a:r>
            <a:r>
              <a:rPr lang="en-US" sz="1600" dirty="0"/>
              <a:t> </a:t>
            </a:r>
          </a:p>
          <a:p>
            <a:pPr lvl="1"/>
            <a:r>
              <a:rPr lang="en-US" sz="1600" dirty="0"/>
              <a:t>Laila Kearney (2025). </a:t>
            </a:r>
            <a:r>
              <a:rPr lang="en-US" sz="1600" i="1" dirty="0"/>
              <a:t>AI data centers are forcing dirty ‘</a:t>
            </a:r>
            <a:r>
              <a:rPr lang="en-US" sz="1600" i="1" dirty="0" err="1"/>
              <a:t>peaker</a:t>
            </a:r>
            <a:r>
              <a:rPr lang="en-US" sz="1600" i="1" dirty="0"/>
              <a:t>’ power plants back into service. </a:t>
            </a:r>
            <a:r>
              <a:rPr lang="en-US" sz="1600" dirty="0">
                <a:hlinkClick r:id="rId7"/>
              </a:rPr>
              <a:t>https://www.reuters.com/business/energy/ai-data-centers-are-forcing-obsolete-peaker-power-plants-back-into-service-2025-12-23/</a:t>
            </a:r>
            <a:r>
              <a:rPr lang="en-US" sz="1600" dirty="0"/>
              <a:t> </a:t>
            </a:r>
          </a:p>
          <a:p>
            <a:pPr lvl="1"/>
            <a:r>
              <a:rPr lang="en-US" sz="1600" dirty="0"/>
              <a:t>Eval Halper (2024).</a:t>
            </a:r>
            <a:r>
              <a:rPr lang="en-US" sz="1600" i="1" dirty="0"/>
              <a:t> A utility promised to stop burning coal. Then Google and Meta came to town. </a:t>
            </a:r>
            <a:r>
              <a:rPr lang="en-US" sz="1600" dirty="0">
                <a:hlinkClick r:id="rId8"/>
              </a:rPr>
              <a:t>https://www.washingtonpost.com/business/2024/10/08/google-meta-omaha-data-centers/</a:t>
            </a:r>
            <a:r>
              <a:rPr lang="en-US" sz="1600" dirty="0"/>
              <a:t> </a:t>
            </a:r>
          </a:p>
          <a:p>
            <a:pPr lvl="1"/>
            <a:r>
              <a:rPr lang="en-US" sz="1600" dirty="0"/>
              <a:t>KMTV News Now (2025). </a:t>
            </a:r>
            <a:r>
              <a:rPr lang="en-US" sz="1600" i="1" dirty="0"/>
              <a:t>Lawsuit seeks to keep north Omaha coal plant running amid community push for clean energy. </a:t>
            </a:r>
            <a:r>
              <a:rPr lang="en-US" sz="1600" dirty="0">
                <a:hlinkClick r:id="rId9"/>
              </a:rPr>
              <a:t>https://www.3newsnow.com/north-omaha/lawsuit-seeks-to-keep-north-omaha-coal-plant-running-amid-community-push-for-clean-energy</a:t>
            </a:r>
            <a:r>
              <a:rPr lang="en-US" sz="1600" dirty="0"/>
              <a:t> </a:t>
            </a:r>
          </a:p>
          <a:p>
            <a:pPr lvl="1"/>
            <a:endParaRPr lang="en-US" sz="1600" dirty="0"/>
          </a:p>
        </p:txBody>
      </p:sp>
    </p:spTree>
    <p:extLst>
      <p:ext uri="{BB962C8B-B14F-4D97-AF65-F5344CB8AC3E}">
        <p14:creationId xmlns:p14="http://schemas.microsoft.com/office/powerpoint/2010/main" val="36916576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E4EED-3686-6CEB-92C9-F8BC2CD764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7FEC85-95DC-869B-61FD-9DF60D488C02}"/>
              </a:ext>
            </a:extLst>
          </p:cNvPr>
          <p:cNvSpPr>
            <a:spLocks noGrp="1"/>
          </p:cNvSpPr>
          <p:nvPr>
            <p:ph type="title"/>
          </p:nvPr>
        </p:nvSpPr>
        <p:spPr>
          <a:xfrm>
            <a:off x="838200" y="-582"/>
            <a:ext cx="10515600" cy="1325563"/>
          </a:xfrm>
        </p:spPr>
        <p:txBody>
          <a:bodyPr/>
          <a:lstStyle/>
          <a:p>
            <a:r>
              <a:rPr lang="en-US" dirty="0"/>
              <a:t>References</a:t>
            </a:r>
          </a:p>
        </p:txBody>
      </p:sp>
      <p:sp>
        <p:nvSpPr>
          <p:cNvPr id="3" name="Content Placeholder 2">
            <a:extLst>
              <a:ext uri="{FF2B5EF4-FFF2-40B4-BE49-F238E27FC236}">
                <a16:creationId xmlns:a16="http://schemas.microsoft.com/office/drawing/2014/main" id="{E626F7DA-5140-3280-2FF3-D4505D09C027}"/>
              </a:ext>
            </a:extLst>
          </p:cNvPr>
          <p:cNvSpPr>
            <a:spLocks noGrp="1"/>
          </p:cNvSpPr>
          <p:nvPr>
            <p:ph idx="1"/>
          </p:nvPr>
        </p:nvSpPr>
        <p:spPr>
          <a:xfrm>
            <a:off x="838200" y="969587"/>
            <a:ext cx="10515600" cy="5656498"/>
          </a:xfrm>
        </p:spPr>
        <p:txBody>
          <a:bodyPr>
            <a:normAutofit/>
          </a:bodyPr>
          <a:lstStyle/>
          <a:p>
            <a:r>
              <a:rPr lang="en-US" sz="2000" dirty="0"/>
              <a:t>News Articles</a:t>
            </a:r>
          </a:p>
          <a:p>
            <a:pPr lvl="1"/>
            <a:r>
              <a:rPr lang="en-US" sz="1600" dirty="0"/>
              <a:t>Seth Borenstein (2026). </a:t>
            </a:r>
            <a:r>
              <a:rPr lang="en-US" sz="1600" i="1" dirty="0"/>
              <a:t>US carbon pollution rose in 2025. Experts blame cold winter, high natural gas prices, data centers. </a:t>
            </a:r>
            <a:r>
              <a:rPr lang="en-US" sz="1600" dirty="0">
                <a:hlinkClick r:id="rId2"/>
              </a:rPr>
              <a:t>https://apnews.com/article/carbon-pollution-trump-winter-data-centers-ai-680bbad6bab9a9e98421a48cb929d389</a:t>
            </a:r>
            <a:r>
              <a:rPr lang="en-US" sz="1600" dirty="0"/>
              <a:t> </a:t>
            </a:r>
          </a:p>
          <a:p>
            <a:pPr lvl="1"/>
            <a:r>
              <a:rPr lang="en-US" sz="1600" dirty="0"/>
              <a:t>Brad Plummer (2026</a:t>
            </a:r>
            <a:r>
              <a:rPr lang="en-US" sz="1600" i="1" dirty="0"/>
              <a:t>). U.S. Emissions Jumped in 2025 as Coal Power Rebounded. </a:t>
            </a:r>
            <a:r>
              <a:rPr lang="en-US" sz="1600" dirty="0">
                <a:hlinkClick r:id="rId3"/>
              </a:rPr>
              <a:t>https://www.nytimes.com/2026/01/13/climate/us-emissions-2025-coal-power.html</a:t>
            </a:r>
            <a:r>
              <a:rPr lang="en-US" sz="1600" dirty="0"/>
              <a:t> </a:t>
            </a:r>
          </a:p>
          <a:p>
            <a:pPr lvl="1"/>
            <a:r>
              <a:rPr lang="en-US" sz="1600" dirty="0"/>
              <a:t>KMTV News Now (2026). </a:t>
            </a:r>
            <a:r>
              <a:rPr lang="en-US" sz="1600" i="1" dirty="0"/>
              <a:t>North Omaha senator calls for transparency after steam tube failure at power station. </a:t>
            </a:r>
            <a:r>
              <a:rPr lang="en-US" sz="1600" dirty="0">
                <a:hlinkClick r:id="rId4"/>
              </a:rPr>
              <a:t>https://www.3newsnow.com/north-omaha/north-omaha-senator-calls-for-transparency-after-steam-tube-failure-at-power-station</a:t>
            </a:r>
            <a:r>
              <a:rPr lang="en-US" sz="1600" dirty="0"/>
              <a:t> </a:t>
            </a:r>
          </a:p>
          <a:p>
            <a:pPr lvl="1"/>
            <a:r>
              <a:rPr lang="en-US" sz="1600" dirty="0"/>
              <a:t>Jennifer Dlouhy and Will Wade (2026). </a:t>
            </a:r>
            <a:r>
              <a:rPr lang="en-US" sz="1600" i="1" dirty="0"/>
              <a:t>Trump officials vow to keep all US coal plants running. </a:t>
            </a:r>
            <a:r>
              <a:rPr lang="en-US" sz="1600" dirty="0">
                <a:hlinkClick r:id="rId5"/>
              </a:rPr>
              <a:t>https://www.bloomberg.com/news/articles/2026-01-15/trump-officials-vow-to-keep-all-us-coal-plants-running</a:t>
            </a:r>
            <a:r>
              <a:rPr lang="en-US" sz="1600" dirty="0"/>
              <a:t> </a:t>
            </a:r>
          </a:p>
          <a:p>
            <a:pPr lvl="1"/>
            <a:r>
              <a:rPr lang="en-US" sz="1600" dirty="0"/>
              <a:t>Ivan Penn and Karen Weise (2026). </a:t>
            </a:r>
            <a:r>
              <a:rPr lang="en-US" sz="1600" i="1" dirty="0"/>
              <a:t>State and Federal Lawmakers Want Data Centers to Pay More for Energy. </a:t>
            </a:r>
            <a:r>
              <a:rPr lang="en-US" sz="1600" dirty="0">
                <a:hlinkClick r:id="rId6"/>
              </a:rPr>
              <a:t>https://www.nytimes.com/2026/01/15/business/energy-environment/data-center-energy-electricity-costs.html</a:t>
            </a:r>
            <a:r>
              <a:rPr lang="en-US" sz="1600" dirty="0"/>
              <a:t> </a:t>
            </a:r>
          </a:p>
          <a:p>
            <a:pPr lvl="1"/>
            <a:r>
              <a:rPr lang="en-US" sz="1600" dirty="0"/>
              <a:t>Zach White (2026). </a:t>
            </a:r>
            <a:r>
              <a:rPr lang="en-US" sz="1600" i="1" dirty="0"/>
              <a:t>Google’s Pine Island Data Hub Deal Sparks Big Money And Bigger Backlash.</a:t>
            </a:r>
            <a:r>
              <a:rPr lang="en-US" sz="1600" dirty="0"/>
              <a:t> </a:t>
            </a:r>
            <a:r>
              <a:rPr lang="en-US" sz="1600" dirty="0">
                <a:hlinkClick r:id="rId7"/>
              </a:rPr>
              <a:t>https://hoodline.com/2026/02/google-s-pine-island-data-hub-deal-sparks-big-money-and-bigger-backlash/</a:t>
            </a:r>
            <a:r>
              <a:rPr lang="en-US" sz="1600" dirty="0"/>
              <a:t> </a:t>
            </a:r>
          </a:p>
          <a:p>
            <a:pPr lvl="1"/>
            <a:r>
              <a:rPr lang="en-US" sz="1600" dirty="0"/>
              <a:t>Mateo Wong (2026). </a:t>
            </a:r>
            <a:r>
              <a:rPr lang="en-US" sz="1600" i="1" dirty="0"/>
              <a:t>Inside the Dirty, Dystopian World of AI Data Centers. </a:t>
            </a:r>
            <a:r>
              <a:rPr lang="en-US" sz="1600" dirty="0">
                <a:hlinkClick r:id="rId8"/>
              </a:rPr>
              <a:t>https://www.theatlantic.com/magazine/2026/04/ai-data-centers-energy-demands/686064/</a:t>
            </a:r>
            <a:r>
              <a:rPr lang="en-US" sz="1600" dirty="0"/>
              <a:t> </a:t>
            </a:r>
          </a:p>
          <a:p>
            <a:pPr lvl="1"/>
            <a:r>
              <a:rPr lang="en-US" sz="1600" dirty="0"/>
              <a:t>Shane Snider (2026). </a:t>
            </a:r>
            <a:r>
              <a:rPr lang="en-US" sz="1600" i="1" dirty="0"/>
              <a:t>Unplugged: Data Centers Embrace On-Site Power to Break Free from the Grid. </a:t>
            </a:r>
            <a:r>
              <a:rPr lang="en-US" sz="1600" dirty="0">
                <a:hlinkClick r:id="rId9"/>
              </a:rPr>
              <a:t>https://www.datacenterknowledge.com/energy-power-supply/report-more-data-centers-will-unplug-from-grid</a:t>
            </a:r>
            <a:r>
              <a:rPr lang="en-US" sz="1600" dirty="0"/>
              <a:t> </a:t>
            </a:r>
          </a:p>
        </p:txBody>
      </p:sp>
    </p:spTree>
    <p:extLst>
      <p:ext uri="{BB962C8B-B14F-4D97-AF65-F5344CB8AC3E}">
        <p14:creationId xmlns:p14="http://schemas.microsoft.com/office/powerpoint/2010/main" val="41228395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3A16E-D04F-2E2D-FBE0-493EE6AC2C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B318AA-BCD9-CD0A-262A-C6D63FE8AB3F}"/>
              </a:ext>
            </a:extLst>
          </p:cNvPr>
          <p:cNvSpPr>
            <a:spLocks noGrp="1"/>
          </p:cNvSpPr>
          <p:nvPr>
            <p:ph type="title"/>
          </p:nvPr>
        </p:nvSpPr>
        <p:spPr>
          <a:xfrm>
            <a:off x="838200" y="-582"/>
            <a:ext cx="10515600" cy="1325563"/>
          </a:xfrm>
        </p:spPr>
        <p:txBody>
          <a:bodyPr/>
          <a:lstStyle/>
          <a:p>
            <a:r>
              <a:rPr lang="en-US" dirty="0"/>
              <a:t>References</a:t>
            </a:r>
          </a:p>
        </p:txBody>
      </p:sp>
      <p:sp>
        <p:nvSpPr>
          <p:cNvPr id="3" name="Content Placeholder 2">
            <a:extLst>
              <a:ext uri="{FF2B5EF4-FFF2-40B4-BE49-F238E27FC236}">
                <a16:creationId xmlns:a16="http://schemas.microsoft.com/office/drawing/2014/main" id="{77781174-451E-549C-8817-53417544117E}"/>
              </a:ext>
            </a:extLst>
          </p:cNvPr>
          <p:cNvSpPr>
            <a:spLocks noGrp="1"/>
          </p:cNvSpPr>
          <p:nvPr>
            <p:ph idx="1"/>
          </p:nvPr>
        </p:nvSpPr>
        <p:spPr>
          <a:xfrm>
            <a:off x="838200" y="969586"/>
            <a:ext cx="10515600" cy="5669209"/>
          </a:xfrm>
        </p:spPr>
        <p:txBody>
          <a:bodyPr>
            <a:normAutofit lnSpcReduction="10000"/>
          </a:bodyPr>
          <a:lstStyle/>
          <a:p>
            <a:r>
              <a:rPr lang="en-US" dirty="0"/>
              <a:t>Images</a:t>
            </a:r>
          </a:p>
          <a:p>
            <a:pPr lvl="1"/>
            <a:r>
              <a:rPr lang="en-US" sz="2000" dirty="0"/>
              <a:t>Sarpy County Data Center [meta]. </a:t>
            </a:r>
            <a:r>
              <a:rPr lang="en-US" sz="2000" dirty="0">
                <a:hlinkClick r:id="rId2"/>
              </a:rPr>
              <a:t>https://nebraskaexaminer.com/2022/07/28/facebook-parent-company-meta-continues-growth-in-nebraskas-sarpy-county/</a:t>
            </a:r>
            <a:endParaRPr lang="en-US" sz="2000" dirty="0"/>
          </a:p>
          <a:p>
            <a:pPr lvl="1"/>
            <a:r>
              <a:rPr lang="en-US" sz="2000" dirty="0"/>
              <a:t>Screenshot from OpenAI. </a:t>
            </a:r>
            <a:r>
              <a:rPr lang="en-US" sz="2000" dirty="0">
                <a:hlinkClick r:id="rId3"/>
              </a:rPr>
              <a:t>https://chatgpt.com/</a:t>
            </a:r>
            <a:r>
              <a:rPr lang="en-US" sz="2000" dirty="0"/>
              <a:t> </a:t>
            </a:r>
          </a:p>
          <a:p>
            <a:pPr lvl="1"/>
            <a:r>
              <a:rPr lang="en-US" sz="2000" dirty="0"/>
              <a:t>Screenshot from Spotify. </a:t>
            </a:r>
            <a:r>
              <a:rPr lang="en-US" sz="2000" dirty="0">
                <a:hlinkClick r:id="rId4"/>
              </a:rPr>
              <a:t>https://open.spotify.com/</a:t>
            </a:r>
            <a:r>
              <a:rPr lang="en-US" sz="2000" dirty="0"/>
              <a:t> </a:t>
            </a:r>
          </a:p>
          <a:p>
            <a:pPr lvl="1"/>
            <a:r>
              <a:rPr lang="en-US" sz="2000" dirty="0"/>
              <a:t>Screenshot from TikTok. </a:t>
            </a:r>
            <a:r>
              <a:rPr lang="en-US" sz="2000" dirty="0">
                <a:hlinkClick r:id="rId5"/>
              </a:rPr>
              <a:t>https://www.socialpilot.co/tiktok-marketing/tiktok-ads</a:t>
            </a:r>
            <a:r>
              <a:rPr lang="en-US" sz="2000" dirty="0"/>
              <a:t> </a:t>
            </a:r>
          </a:p>
          <a:p>
            <a:pPr lvl="1"/>
            <a:r>
              <a:rPr lang="en-US" sz="2000" dirty="0"/>
              <a:t>Smart Data Centers. </a:t>
            </a:r>
            <a:r>
              <a:rPr lang="en-US" sz="2000" dirty="0">
                <a:hlinkClick r:id="rId6"/>
              </a:rPr>
              <a:t>https://climawellsystem.com/</a:t>
            </a:r>
            <a:r>
              <a:rPr lang="en-US" sz="2000" dirty="0"/>
              <a:t> </a:t>
            </a:r>
          </a:p>
          <a:p>
            <a:pPr lvl="1"/>
            <a:r>
              <a:rPr lang="en-US" sz="2000" dirty="0"/>
              <a:t>Screenshot from </a:t>
            </a:r>
            <a:r>
              <a:rPr lang="en-US" sz="2000" dirty="0" err="1"/>
              <a:t>GoogleMaps</a:t>
            </a:r>
            <a:r>
              <a:rPr lang="en-US" sz="2000" dirty="0"/>
              <a:t>. </a:t>
            </a:r>
            <a:r>
              <a:rPr lang="en-US" sz="2000" dirty="0">
                <a:hlinkClick r:id="rId7"/>
              </a:rPr>
              <a:t>https://www.google.com/maps</a:t>
            </a:r>
            <a:r>
              <a:rPr lang="en-US" sz="2000" dirty="0"/>
              <a:t> </a:t>
            </a:r>
          </a:p>
          <a:p>
            <a:pPr lvl="1"/>
            <a:r>
              <a:rPr lang="en-US" sz="2000" dirty="0"/>
              <a:t>Screenshots from Meta Data Center Locations. </a:t>
            </a:r>
            <a:r>
              <a:rPr lang="en-US" sz="2000" dirty="0">
                <a:hlinkClick r:id="rId8"/>
              </a:rPr>
              <a:t>https://datacenters.atmeta.com/us-locations/</a:t>
            </a:r>
            <a:r>
              <a:rPr lang="en-US" sz="2000" dirty="0"/>
              <a:t> </a:t>
            </a:r>
          </a:p>
          <a:p>
            <a:pPr lvl="1"/>
            <a:r>
              <a:rPr lang="en-US" sz="2000" dirty="0"/>
              <a:t>Data Centers in the United States. </a:t>
            </a:r>
            <a:r>
              <a:rPr lang="en-US" sz="2000" dirty="0">
                <a:hlinkClick r:id="rId9"/>
              </a:rPr>
              <a:t>https://cleanview.co/public/data-centers/us</a:t>
            </a:r>
            <a:r>
              <a:rPr lang="en-US" sz="2000" dirty="0"/>
              <a:t> </a:t>
            </a:r>
          </a:p>
          <a:p>
            <a:pPr lvl="1"/>
            <a:r>
              <a:rPr lang="en-US" sz="2000" dirty="0"/>
              <a:t>AWS Regions and Availability Zones. Global Infrastructure. </a:t>
            </a:r>
            <a:r>
              <a:rPr lang="en-US" sz="2000" dirty="0">
                <a:hlinkClick r:id="rId10"/>
              </a:rPr>
              <a:t>https://aws.amazon.com/about-aws/global-infrastructure/regions_az/</a:t>
            </a:r>
            <a:r>
              <a:rPr lang="en-US" sz="2000" dirty="0"/>
              <a:t> </a:t>
            </a:r>
          </a:p>
          <a:p>
            <a:pPr lvl="1"/>
            <a:r>
              <a:rPr lang="en-US" sz="2000" dirty="0"/>
              <a:t>Meta Data Centers: Sustainability. </a:t>
            </a:r>
            <a:r>
              <a:rPr lang="en-US" sz="2000" dirty="0">
                <a:hlinkClick r:id="rId11"/>
              </a:rPr>
              <a:t>https://datacenters.atmeta.com/sustainability/</a:t>
            </a:r>
            <a:r>
              <a:rPr lang="en-US" sz="2000" dirty="0"/>
              <a:t> </a:t>
            </a:r>
          </a:p>
          <a:p>
            <a:pPr lvl="1"/>
            <a:r>
              <a:rPr lang="en-US" sz="2000" dirty="0"/>
              <a:t>OPPD Board of Directors votes to extend operations at the north Omaha station coal plant. </a:t>
            </a:r>
            <a:r>
              <a:rPr lang="en-US" sz="2000" dirty="0">
                <a:hlinkClick r:id="rId12"/>
              </a:rPr>
              <a:t>https://www.ketv.com/article/oppd-board-of-directors-votes-to-extend-operations-coal-plants/69814800</a:t>
            </a:r>
            <a:r>
              <a:rPr lang="en-US" sz="2000" dirty="0"/>
              <a:t> </a:t>
            </a:r>
            <a:br>
              <a:rPr lang="en-US" sz="2000" dirty="0"/>
            </a:br>
            <a:endParaRPr lang="en-US" sz="2000" dirty="0"/>
          </a:p>
        </p:txBody>
      </p:sp>
    </p:spTree>
    <p:extLst>
      <p:ext uri="{BB962C8B-B14F-4D97-AF65-F5344CB8AC3E}">
        <p14:creationId xmlns:p14="http://schemas.microsoft.com/office/powerpoint/2010/main" val="37295753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7434487-9CA1-29BE-40AC-C339D8CC0825}"/>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4439215" y="1253331"/>
            <a:ext cx="3313570" cy="4351337"/>
          </a:xfrm>
        </p:spPr>
      </p:pic>
    </p:spTree>
    <p:extLst>
      <p:ext uri="{BB962C8B-B14F-4D97-AF65-F5344CB8AC3E}">
        <p14:creationId xmlns:p14="http://schemas.microsoft.com/office/powerpoint/2010/main" val="143887449"/>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tGPT search &quot;What is the meaning of life?&quot;">
            <a:extLst>
              <a:ext uri="{FF2B5EF4-FFF2-40B4-BE49-F238E27FC236}">
                <a16:creationId xmlns:a16="http://schemas.microsoft.com/office/drawing/2014/main" id="{23443B79-B982-0D24-2D16-A03790CAD563}"/>
              </a:ext>
            </a:extLst>
          </p:cNvPr>
          <p:cNvPicPr>
            <a:picLocks noChangeAspect="1"/>
          </p:cNvPicPr>
          <p:nvPr/>
        </p:nvPicPr>
        <p:blipFill>
          <a:blip r:embed="rId3"/>
          <a:stretch>
            <a:fillRect/>
          </a:stretch>
        </p:blipFill>
        <p:spPr>
          <a:xfrm>
            <a:off x="225702" y="334977"/>
            <a:ext cx="5487166" cy="1724266"/>
          </a:xfrm>
          <a:prstGeom prst="rect">
            <a:avLst/>
          </a:prstGeom>
        </p:spPr>
      </p:pic>
      <p:pic>
        <p:nvPicPr>
          <p:cNvPr id="1026" name="Picture 2" descr="Spotify playlist screen">
            <a:extLst>
              <a:ext uri="{FF2B5EF4-FFF2-40B4-BE49-F238E27FC236}">
                <a16:creationId xmlns:a16="http://schemas.microsoft.com/office/drawing/2014/main" id="{17BEEFAE-5786-20AB-8662-F738B7B98B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3138" y="2343371"/>
            <a:ext cx="2012324" cy="357746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519F414-44E6-15F2-5425-FC34B87FECB9}"/>
              </a:ext>
            </a:extLst>
          </p:cNvPr>
          <p:cNvSpPr txBox="1"/>
          <p:nvPr/>
        </p:nvSpPr>
        <p:spPr>
          <a:xfrm>
            <a:off x="5928189" y="1562089"/>
            <a:ext cx="6096000" cy="3539430"/>
          </a:xfrm>
          <a:prstGeom prst="rect">
            <a:avLst/>
          </a:prstGeom>
          <a:noFill/>
        </p:spPr>
        <p:txBody>
          <a:bodyPr wrap="square" rtlCol="0">
            <a:spAutoFit/>
          </a:bodyPr>
          <a:lstStyle/>
          <a:p>
            <a:r>
              <a:rPr lang="en-US" sz="3200" dirty="0">
                <a:latin typeface="Arial" panose="020B0604020202020204" pitchFamily="34" charset="0"/>
              </a:rPr>
              <a:t>Every time you ask ChatGPT a question, get an add suggestion, build a playlist, stream a movie, or train a machine learning model for class, </a:t>
            </a:r>
          </a:p>
          <a:p>
            <a:r>
              <a:rPr lang="en-US" sz="3200" b="1" i="1" dirty="0">
                <a:latin typeface="Arial" panose="020B0604020202020204" pitchFamily="34" charset="0"/>
              </a:rPr>
              <a:t>something happens behind the scenes.</a:t>
            </a:r>
          </a:p>
        </p:txBody>
      </p:sp>
      <p:sp>
        <p:nvSpPr>
          <p:cNvPr id="6" name="TextBox 5">
            <a:extLst>
              <a:ext uri="{FF2B5EF4-FFF2-40B4-BE49-F238E27FC236}">
                <a16:creationId xmlns:a16="http://schemas.microsoft.com/office/drawing/2014/main" id="{56C74786-EB88-2D34-AB11-C7CF1067E500}"/>
              </a:ext>
            </a:extLst>
          </p:cNvPr>
          <p:cNvSpPr txBox="1"/>
          <p:nvPr/>
        </p:nvSpPr>
        <p:spPr>
          <a:xfrm>
            <a:off x="5803623" y="754077"/>
            <a:ext cx="6096000" cy="707886"/>
          </a:xfrm>
          <a:prstGeom prst="rect">
            <a:avLst/>
          </a:prstGeom>
          <a:noFill/>
        </p:spPr>
        <p:txBody>
          <a:bodyPr wrap="square">
            <a:spAutoFit/>
          </a:bodyPr>
          <a:lstStyle/>
          <a:p>
            <a:r>
              <a:rPr kumimoji="0" lang="en-US" sz="4000" b="1" i="0" u="none" strike="noStrike" kern="1200" cap="none" spc="0" normalizeH="0" baseline="0" noProof="0" dirty="0">
                <a:ln>
                  <a:noFill/>
                </a:ln>
                <a:solidFill>
                  <a:srgbClr val="17375D"/>
                </a:solidFill>
                <a:effectLst/>
                <a:uLnTx/>
                <a:uFillTx/>
                <a:latin typeface="Georgia" panose="02040502050405020303" pitchFamily="18" charset="0"/>
                <a:ea typeface="+mj-ea"/>
                <a:cs typeface="+mj-cs"/>
              </a:rPr>
              <a:t>From Click to Climate</a:t>
            </a:r>
            <a:endParaRPr lang="en-US" sz="1600" dirty="0">
              <a:latin typeface="Arial" panose="020B0604020202020204" pitchFamily="34" charset="0"/>
            </a:endParaRPr>
          </a:p>
        </p:txBody>
      </p:sp>
      <p:sp>
        <p:nvSpPr>
          <p:cNvPr id="10" name="TextBox 9">
            <a:extLst>
              <a:ext uri="{FF2B5EF4-FFF2-40B4-BE49-F238E27FC236}">
                <a16:creationId xmlns:a16="http://schemas.microsoft.com/office/drawing/2014/main" id="{332AB162-5696-C46E-1892-82D050A6DCAB}"/>
              </a:ext>
            </a:extLst>
          </p:cNvPr>
          <p:cNvSpPr txBox="1"/>
          <p:nvPr/>
        </p:nvSpPr>
        <p:spPr>
          <a:xfrm>
            <a:off x="0" y="6119336"/>
            <a:ext cx="4733925" cy="738664"/>
          </a:xfrm>
          <a:prstGeom prst="rect">
            <a:avLst/>
          </a:prstGeom>
          <a:noFill/>
        </p:spPr>
        <p:txBody>
          <a:bodyPr wrap="square">
            <a:spAutoFit/>
          </a:bodyPr>
          <a:lstStyle/>
          <a:p>
            <a:r>
              <a:rPr lang="en-US" sz="1400" dirty="0">
                <a:latin typeface="Arial" panose="020B0604020202020204" pitchFamily="34" charset="0"/>
              </a:rPr>
              <a:t>Image: Screenshot from OpenAI </a:t>
            </a:r>
            <a:r>
              <a:rPr lang="en-US" sz="1400" i="1" dirty="0">
                <a:latin typeface="Arial" panose="020B0604020202020204" pitchFamily="34" charset="0"/>
              </a:rPr>
              <a:t>(openai.com)</a:t>
            </a:r>
          </a:p>
          <a:p>
            <a:r>
              <a:rPr lang="en-US" sz="1400" dirty="0">
                <a:latin typeface="Arial" panose="020B0604020202020204" pitchFamily="34" charset="0"/>
              </a:rPr>
              <a:t>Image: Screenshot from Spotify </a:t>
            </a:r>
            <a:r>
              <a:rPr lang="en-US" sz="1400" i="1" dirty="0">
                <a:latin typeface="Arial" panose="020B0604020202020204" pitchFamily="34" charset="0"/>
              </a:rPr>
              <a:t>(wallpapers.com)</a:t>
            </a:r>
          </a:p>
          <a:p>
            <a:r>
              <a:rPr lang="en-US" sz="1400" dirty="0">
                <a:latin typeface="Arial" panose="020B0604020202020204" pitchFamily="34" charset="0"/>
              </a:rPr>
              <a:t>Image: Screenshot from TikTok </a:t>
            </a:r>
            <a:r>
              <a:rPr lang="en-US" sz="1400" i="1" dirty="0">
                <a:latin typeface="Arial" panose="020B0604020202020204" pitchFamily="34" charset="0"/>
              </a:rPr>
              <a:t>(nealschaffer.com</a:t>
            </a:r>
            <a:r>
              <a:rPr lang="en-US" sz="1400" dirty="0">
                <a:latin typeface="Arial" panose="020B0604020202020204" pitchFamily="34" charset="0"/>
              </a:rPr>
              <a:t>)</a:t>
            </a:r>
            <a:endParaRPr lang="en-US" sz="1400" i="1" dirty="0">
              <a:latin typeface="Arial" panose="020B0604020202020204" pitchFamily="34" charset="0"/>
            </a:endParaRPr>
          </a:p>
        </p:txBody>
      </p:sp>
      <p:pic>
        <p:nvPicPr>
          <p:cNvPr id="12" name="Picture 2" descr="TikTok Ads Example">
            <a:extLst>
              <a:ext uri="{FF2B5EF4-FFF2-40B4-BE49-F238E27FC236}">
                <a16:creationId xmlns:a16="http://schemas.microsoft.com/office/drawing/2014/main" id="{FD2DD8FF-0C2D-7B50-3420-FC1DB8D8669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8438" t="3598" r="37577" b="2277"/>
          <a:stretch>
            <a:fillRect/>
          </a:stretch>
        </p:blipFill>
        <p:spPr bwMode="auto">
          <a:xfrm>
            <a:off x="784118" y="2356053"/>
            <a:ext cx="1703406" cy="3555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479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2D0CD-583D-F961-A31F-09D44CBD735C}"/>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5ECCD13F-1F02-72D4-CBD5-CCC4C3D2004A}"/>
              </a:ext>
            </a:extLst>
          </p:cNvPr>
          <p:cNvSpPr txBox="1"/>
          <p:nvPr/>
        </p:nvSpPr>
        <p:spPr>
          <a:xfrm>
            <a:off x="128577" y="4191169"/>
            <a:ext cx="5476770" cy="1815882"/>
          </a:xfrm>
          <a:prstGeom prst="rect">
            <a:avLst/>
          </a:prstGeom>
          <a:noFill/>
        </p:spPr>
        <p:txBody>
          <a:bodyPr wrap="square">
            <a:spAutoFit/>
          </a:bodyPr>
          <a:lstStyle/>
          <a:p>
            <a:r>
              <a:rPr lang="en-US" sz="2800" dirty="0">
                <a:latin typeface="Arial" panose="020B0604020202020204" pitchFamily="34" charset="0"/>
              </a:rPr>
              <a:t>AI models and saved data live on servers inside data centers.</a:t>
            </a:r>
          </a:p>
          <a:p>
            <a:r>
              <a:rPr lang="en-US" sz="2800" dirty="0">
                <a:latin typeface="Arial" panose="020B0604020202020204" pitchFamily="34" charset="0"/>
              </a:rPr>
              <a:t>These are huge buildings packed with thousands of machines.</a:t>
            </a:r>
          </a:p>
        </p:txBody>
      </p:sp>
      <p:sp>
        <p:nvSpPr>
          <p:cNvPr id="2" name="TextBox 1">
            <a:extLst>
              <a:ext uri="{FF2B5EF4-FFF2-40B4-BE49-F238E27FC236}">
                <a16:creationId xmlns:a16="http://schemas.microsoft.com/office/drawing/2014/main" id="{7CE58A34-6394-17BB-FD9B-6442FABBC4AD}"/>
              </a:ext>
            </a:extLst>
          </p:cNvPr>
          <p:cNvSpPr txBox="1"/>
          <p:nvPr/>
        </p:nvSpPr>
        <p:spPr>
          <a:xfrm>
            <a:off x="0" y="6334780"/>
            <a:ext cx="4733925" cy="523220"/>
          </a:xfrm>
          <a:prstGeom prst="rect">
            <a:avLst/>
          </a:prstGeom>
          <a:noFill/>
        </p:spPr>
        <p:txBody>
          <a:bodyPr wrap="square">
            <a:spAutoFit/>
          </a:bodyPr>
          <a:lstStyle/>
          <a:p>
            <a:r>
              <a:rPr lang="en-US" sz="1400" i="1" dirty="0">
                <a:latin typeface="Arial" panose="020B0604020202020204" pitchFamily="34" charset="0"/>
              </a:rPr>
              <a:t>Image: Smart Data Centers (climawellsystem.com)</a:t>
            </a:r>
          </a:p>
          <a:p>
            <a:r>
              <a:rPr lang="en-US" sz="1400" i="1" dirty="0">
                <a:latin typeface="Arial" panose="020B0604020202020204" pitchFamily="34" charset="0"/>
              </a:rPr>
              <a:t>Image: Screenshot from </a:t>
            </a:r>
            <a:r>
              <a:rPr lang="en-US" sz="1400" i="1" dirty="0" err="1">
                <a:latin typeface="Arial" panose="020B0604020202020204" pitchFamily="34" charset="0"/>
              </a:rPr>
              <a:t>GoogleMaps</a:t>
            </a:r>
            <a:r>
              <a:rPr lang="en-US" sz="1400" i="1" dirty="0">
                <a:latin typeface="Arial" panose="020B0604020202020204" pitchFamily="34" charset="0"/>
              </a:rPr>
              <a:t> (google.com/maps)</a:t>
            </a:r>
          </a:p>
        </p:txBody>
      </p:sp>
      <p:pic>
        <p:nvPicPr>
          <p:cNvPr id="3" name="Picture 2" descr="Data Center inner corridor. ">
            <a:extLst>
              <a:ext uri="{FF2B5EF4-FFF2-40B4-BE49-F238E27FC236}">
                <a16:creationId xmlns:a16="http://schemas.microsoft.com/office/drawing/2014/main" id="{DC7A5E73-C953-506D-E456-65BC0657D2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77" y="327502"/>
            <a:ext cx="5629812" cy="3753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49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7A91D-651F-6A23-752E-8F6964A054CC}"/>
            </a:ext>
          </a:extLst>
        </p:cNvPr>
        <p:cNvGrpSpPr/>
        <p:nvPr/>
      </p:nvGrpSpPr>
      <p:grpSpPr>
        <a:xfrm>
          <a:off x="0" y="0"/>
          <a:ext cx="0" cy="0"/>
          <a:chOff x="0" y="0"/>
          <a:chExt cx="0" cy="0"/>
        </a:xfrm>
      </p:grpSpPr>
      <p:pic>
        <p:nvPicPr>
          <p:cNvPr id="9" name="Picture 8" descr="aerial shot of a data center - Meta in Sarpy County Nebraska. Highlights size and level of power equipment required. ">
            <a:extLst>
              <a:ext uri="{FF2B5EF4-FFF2-40B4-BE49-F238E27FC236}">
                <a16:creationId xmlns:a16="http://schemas.microsoft.com/office/drawing/2014/main" id="{9ABCF27A-FCB3-8100-9807-E3B6921BC9E9}"/>
              </a:ext>
            </a:extLst>
          </p:cNvPr>
          <p:cNvPicPr>
            <a:picLocks noChangeAspect="1"/>
          </p:cNvPicPr>
          <p:nvPr/>
        </p:nvPicPr>
        <p:blipFill>
          <a:blip r:embed="rId4"/>
          <a:stretch>
            <a:fillRect/>
          </a:stretch>
        </p:blipFill>
        <p:spPr>
          <a:xfrm>
            <a:off x="5818630" y="207287"/>
            <a:ext cx="5845791" cy="6195999"/>
          </a:xfrm>
          <a:prstGeom prst="rect">
            <a:avLst/>
          </a:prstGeom>
        </p:spPr>
      </p:pic>
      <p:pic>
        <p:nvPicPr>
          <p:cNvPr id="14" name="Content Placeholder 13" descr="Magnifying glass with solid fill">
            <a:extLst>
              <a:ext uri="{FF2B5EF4-FFF2-40B4-BE49-F238E27FC236}">
                <a16:creationId xmlns:a16="http://schemas.microsoft.com/office/drawing/2014/main" id="{30252CD6-E6C2-9BB8-2509-302210F774C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09533" y="3863577"/>
            <a:ext cx="2054469" cy="2054469"/>
          </a:xfrm>
          <a:prstGeom prst="rect">
            <a:avLst/>
          </a:prstGeom>
        </p:spPr>
      </p:pic>
      <p:pic>
        <p:nvPicPr>
          <p:cNvPr id="10" name="Content Placeholder 13" descr="Magnifying glass with solid fill">
            <a:extLst>
              <a:ext uri="{FF2B5EF4-FFF2-40B4-BE49-F238E27FC236}">
                <a16:creationId xmlns:a16="http://schemas.microsoft.com/office/drawing/2014/main" id="{C146A2AC-4A8C-8CC3-55B6-985422FD6B56}"/>
              </a:ext>
            </a:extLst>
          </p:cNvPr>
          <p:cNvPicPr>
            <a:picLocks noGrp="1" noChangeAspect="1"/>
          </p:cNvPicPr>
          <p:nvPr>
            <p:ph idx="1"/>
          </p:nvPr>
        </p:nvPicPr>
        <p:blipFill>
          <a:blip>
            <a:extLst>
              <a:ext uri="{96DAC541-7B7A-43D3-8B79-37D633B846F1}">
                <asvg:svgBlip xmlns:asvg="http://schemas.microsoft.com/office/drawing/2016/SVG/main" r:embed="rId5"/>
              </a:ext>
            </a:extLst>
          </a:blip>
          <a:stretch>
            <a:fillRect/>
          </a:stretch>
        </p:blipFill>
        <p:spPr>
          <a:xfrm>
            <a:off x="9860161" y="325048"/>
            <a:ext cx="2054469" cy="2054469"/>
          </a:xfrm>
        </p:spPr>
      </p:pic>
      <p:pic>
        <p:nvPicPr>
          <p:cNvPr id="11" name="Content Placeholder 13" descr="Magnifying glass with solid fill">
            <a:extLst>
              <a:ext uri="{FF2B5EF4-FFF2-40B4-BE49-F238E27FC236}">
                <a16:creationId xmlns:a16="http://schemas.microsoft.com/office/drawing/2014/main" id="{C6CE62C4-2E3B-0A13-8923-1149E7C675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730707" y="2993101"/>
            <a:ext cx="2054469" cy="2054469"/>
          </a:xfrm>
          <a:prstGeom prst="rect">
            <a:avLst/>
          </a:prstGeom>
        </p:spPr>
      </p:pic>
      <p:sp>
        <p:nvSpPr>
          <p:cNvPr id="18" name="TextBox 17">
            <a:extLst>
              <a:ext uri="{FF2B5EF4-FFF2-40B4-BE49-F238E27FC236}">
                <a16:creationId xmlns:a16="http://schemas.microsoft.com/office/drawing/2014/main" id="{12971D7F-3E63-57E1-5B49-35885FFF412B}"/>
              </a:ext>
            </a:extLst>
          </p:cNvPr>
          <p:cNvSpPr txBox="1"/>
          <p:nvPr/>
        </p:nvSpPr>
        <p:spPr>
          <a:xfrm>
            <a:off x="128577" y="4191169"/>
            <a:ext cx="5476770" cy="1815882"/>
          </a:xfrm>
          <a:prstGeom prst="rect">
            <a:avLst/>
          </a:prstGeom>
          <a:noFill/>
        </p:spPr>
        <p:txBody>
          <a:bodyPr wrap="square">
            <a:spAutoFit/>
          </a:bodyPr>
          <a:lstStyle/>
          <a:p>
            <a:r>
              <a:rPr lang="en-US" sz="2800" dirty="0">
                <a:latin typeface="Arial" panose="020B0604020202020204" pitchFamily="34" charset="0"/>
              </a:rPr>
              <a:t>AI models and saved data live on servers inside data centers.</a:t>
            </a:r>
          </a:p>
          <a:p>
            <a:r>
              <a:rPr lang="en-US" sz="2800" dirty="0">
                <a:latin typeface="Arial" panose="020B0604020202020204" pitchFamily="34" charset="0"/>
              </a:rPr>
              <a:t>These are huge buildings packed with thousands of machines.</a:t>
            </a:r>
          </a:p>
        </p:txBody>
      </p:sp>
      <p:sp>
        <p:nvSpPr>
          <p:cNvPr id="2" name="TextBox 1">
            <a:extLst>
              <a:ext uri="{FF2B5EF4-FFF2-40B4-BE49-F238E27FC236}">
                <a16:creationId xmlns:a16="http://schemas.microsoft.com/office/drawing/2014/main" id="{A0B9336E-1662-F174-C01F-004FD5CDD92D}"/>
              </a:ext>
            </a:extLst>
          </p:cNvPr>
          <p:cNvSpPr txBox="1"/>
          <p:nvPr/>
        </p:nvSpPr>
        <p:spPr>
          <a:xfrm>
            <a:off x="0" y="6334780"/>
            <a:ext cx="4733925" cy="523220"/>
          </a:xfrm>
          <a:prstGeom prst="rect">
            <a:avLst/>
          </a:prstGeom>
          <a:noFill/>
        </p:spPr>
        <p:txBody>
          <a:bodyPr wrap="square">
            <a:spAutoFit/>
          </a:bodyPr>
          <a:lstStyle/>
          <a:p>
            <a:r>
              <a:rPr lang="en-US" sz="1400" i="1" dirty="0">
                <a:latin typeface="Arial" panose="020B0604020202020204" pitchFamily="34" charset="0"/>
              </a:rPr>
              <a:t>Image: Smart Data Centers (climawellsystem.com)</a:t>
            </a:r>
          </a:p>
          <a:p>
            <a:r>
              <a:rPr lang="en-US" sz="1400" i="1" dirty="0">
                <a:latin typeface="Arial" panose="020B0604020202020204" pitchFamily="34" charset="0"/>
              </a:rPr>
              <a:t>Image: Screenshot from </a:t>
            </a:r>
            <a:r>
              <a:rPr lang="en-US" sz="1400" i="1" dirty="0" err="1">
                <a:latin typeface="Arial" panose="020B0604020202020204" pitchFamily="34" charset="0"/>
              </a:rPr>
              <a:t>GoogleMaps</a:t>
            </a:r>
            <a:r>
              <a:rPr lang="en-US" sz="1400" i="1" dirty="0">
                <a:latin typeface="Arial" panose="020B0604020202020204" pitchFamily="34" charset="0"/>
              </a:rPr>
              <a:t> (google.com/maps)</a:t>
            </a:r>
          </a:p>
        </p:txBody>
      </p:sp>
      <p:pic>
        <p:nvPicPr>
          <p:cNvPr id="3" name="Picture 2" descr="Data Center inner corridor. ">
            <a:extLst>
              <a:ext uri="{FF2B5EF4-FFF2-40B4-BE49-F238E27FC236}">
                <a16:creationId xmlns:a16="http://schemas.microsoft.com/office/drawing/2014/main" id="{B0DC4B49-3A39-1E91-F8C7-9999062B6A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8577" y="327502"/>
            <a:ext cx="5629812" cy="3753208"/>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13" descr="Magnifying glass with solid fill">
            <a:extLst>
              <a:ext uri="{FF2B5EF4-FFF2-40B4-BE49-F238E27FC236}">
                <a16:creationId xmlns:a16="http://schemas.microsoft.com/office/drawing/2014/main" id="{EFE1A053-D836-737E-CBDA-59AD97050B2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31622" y="-394168"/>
            <a:ext cx="2054469" cy="2054469"/>
          </a:xfrm>
          <a:prstGeom prst="rect">
            <a:avLst/>
          </a:prstGeom>
        </p:spPr>
      </p:pic>
      <p:pic>
        <p:nvPicPr>
          <p:cNvPr id="7" name="Content Placeholder 13" descr="Magnifying glass with solid fill">
            <a:extLst>
              <a:ext uri="{FF2B5EF4-FFF2-40B4-BE49-F238E27FC236}">
                <a16:creationId xmlns:a16="http://schemas.microsoft.com/office/drawing/2014/main" id="{FD9E9FC3-A33A-0124-62AF-C816660D31C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50784" y="207287"/>
            <a:ext cx="2054469" cy="2054469"/>
          </a:xfrm>
          <a:prstGeom prst="rect">
            <a:avLst/>
          </a:prstGeom>
        </p:spPr>
      </p:pic>
      <p:pic>
        <p:nvPicPr>
          <p:cNvPr id="8" name="Content Placeholder 13" descr="Magnifying glass with solid fill">
            <a:extLst>
              <a:ext uri="{FF2B5EF4-FFF2-40B4-BE49-F238E27FC236}">
                <a16:creationId xmlns:a16="http://schemas.microsoft.com/office/drawing/2014/main" id="{350579BF-5AFB-D18B-BD6F-D18FF287D1F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9283" y="1521815"/>
            <a:ext cx="2054469" cy="2054469"/>
          </a:xfrm>
          <a:prstGeom prst="rect">
            <a:avLst/>
          </a:prstGeom>
        </p:spPr>
      </p:pic>
      <p:pic>
        <p:nvPicPr>
          <p:cNvPr id="5" name="Picture 4" descr="Google streetview image of a poewrplant serving a data center being built in Sarpy County, Nebraska">
            <a:extLst>
              <a:ext uri="{FF2B5EF4-FFF2-40B4-BE49-F238E27FC236}">
                <a16:creationId xmlns:a16="http://schemas.microsoft.com/office/drawing/2014/main" id="{416D611A-2F78-CCEA-AFAC-8F5B613405F2}"/>
              </a:ext>
            </a:extLst>
          </p:cNvPr>
          <p:cNvPicPr>
            <a:picLocks noChangeAspect="1"/>
          </p:cNvPicPr>
          <p:nvPr/>
        </p:nvPicPr>
        <p:blipFill>
          <a:blip r:embed="rId8"/>
          <a:srcRect t="20780" b="17339"/>
          <a:stretch>
            <a:fillRect/>
          </a:stretch>
        </p:blipFill>
        <p:spPr>
          <a:xfrm>
            <a:off x="7372249" y="3246065"/>
            <a:ext cx="4819751" cy="1235024"/>
          </a:xfrm>
          <a:prstGeom prst="rect">
            <a:avLst/>
          </a:prstGeom>
          <a:ln>
            <a:noFill/>
          </a:ln>
          <a:effectLst>
            <a:outerShdw blurRad="190500" algn="tl" rotWithShape="0">
              <a:srgbClr val="000000">
                <a:alpha val="70000"/>
              </a:srgbClr>
            </a:outerShdw>
          </a:effectLst>
        </p:spPr>
      </p:pic>
      <p:pic>
        <p:nvPicPr>
          <p:cNvPr id="12" name="Picture 11">
            <a:extLst>
              <a:ext uri="{FF2B5EF4-FFF2-40B4-BE49-F238E27FC236}">
                <a16:creationId xmlns:a16="http://schemas.microsoft.com/office/drawing/2014/main" id="{6CAB97CB-32E7-4C25-B0B7-1329EE62232B}"/>
              </a:ext>
            </a:extLst>
          </p:cNvPr>
          <p:cNvPicPr>
            <a:picLocks noChangeAspect="1"/>
          </p:cNvPicPr>
          <p:nvPr/>
        </p:nvPicPr>
        <p:blipFill>
          <a:blip r:embed="rId9"/>
          <a:srcRect t="17037" b="38886"/>
          <a:stretch>
            <a:fillRect/>
          </a:stretch>
        </p:blipFill>
        <p:spPr>
          <a:xfrm>
            <a:off x="8326781" y="1985087"/>
            <a:ext cx="3841192" cy="1269798"/>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09759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1000"/>
                                        <p:tgtEl>
                                          <p:spTgt spid="5"/>
                                        </p:tgtEl>
                                      </p:cBhvr>
                                    </p:animEffect>
                                    <p:anim calcmode="lin" valueType="num">
                                      <p:cBhvr>
                                        <p:cTn id="45" dur="1000" fill="hold"/>
                                        <p:tgtEl>
                                          <p:spTgt spid="5"/>
                                        </p:tgtEl>
                                        <p:attrNameLst>
                                          <p:attrName>ppt_x</p:attrName>
                                        </p:attrNameLst>
                                      </p:cBhvr>
                                      <p:tavLst>
                                        <p:tav tm="0">
                                          <p:val>
                                            <p:strVal val="#ppt_x"/>
                                          </p:val>
                                        </p:tav>
                                        <p:tav tm="100000">
                                          <p:val>
                                            <p:strVal val="#ppt_x"/>
                                          </p:val>
                                        </p:tav>
                                      </p:tavLst>
                                    </p:anim>
                                    <p:anim calcmode="lin" valueType="num">
                                      <p:cBhvr>
                                        <p:cTn id="4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1B87E-5E1E-D4AB-1785-98837DB5671D}"/>
            </a:ext>
          </a:extLst>
        </p:cNvPr>
        <p:cNvGrpSpPr/>
        <p:nvPr/>
      </p:nvGrpSpPr>
      <p:grpSpPr>
        <a:xfrm>
          <a:off x="0" y="0"/>
          <a:ext cx="0" cy="0"/>
          <a:chOff x="0" y="0"/>
          <a:chExt cx="0" cy="0"/>
        </a:xfrm>
      </p:grpSpPr>
      <p:pic>
        <p:nvPicPr>
          <p:cNvPr id="6" name="Picture 5" descr="United States map from Meta that shows all locations of data centers across the country. Data centers are represented by circles with the Meta infinity symbol. ">
            <a:extLst>
              <a:ext uri="{FF2B5EF4-FFF2-40B4-BE49-F238E27FC236}">
                <a16:creationId xmlns:a16="http://schemas.microsoft.com/office/drawing/2014/main" id="{7BC445F2-D60F-BB03-CD42-C67B68A56A53}"/>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Effect>
                      <a14:brightnessContrast contrast="-40000"/>
                    </a14:imgEffect>
                  </a14:imgLayer>
                </a14:imgProps>
              </a:ext>
            </a:extLst>
          </a:blip>
          <a:srcRect t="6992"/>
          <a:stretch>
            <a:fillRect/>
          </a:stretch>
        </p:blipFill>
        <p:spPr>
          <a:xfrm>
            <a:off x="625641" y="1099673"/>
            <a:ext cx="11521741" cy="5450550"/>
          </a:xfrm>
          <a:prstGeom prst="rect">
            <a:avLst/>
          </a:prstGeom>
        </p:spPr>
      </p:pic>
      <p:sp>
        <p:nvSpPr>
          <p:cNvPr id="3" name="TextBox 2">
            <a:extLst>
              <a:ext uri="{FF2B5EF4-FFF2-40B4-BE49-F238E27FC236}">
                <a16:creationId xmlns:a16="http://schemas.microsoft.com/office/drawing/2014/main" id="{D40A8B14-F606-E027-DE27-D0CA41B4DCD6}"/>
              </a:ext>
            </a:extLst>
          </p:cNvPr>
          <p:cNvSpPr txBox="1"/>
          <p:nvPr/>
        </p:nvSpPr>
        <p:spPr>
          <a:xfrm>
            <a:off x="0" y="6550223"/>
            <a:ext cx="6386512" cy="307777"/>
          </a:xfrm>
          <a:prstGeom prst="rect">
            <a:avLst/>
          </a:prstGeom>
          <a:noFill/>
        </p:spPr>
        <p:txBody>
          <a:bodyPr wrap="square">
            <a:spAutoFit/>
          </a:bodyPr>
          <a:lstStyle/>
          <a:p>
            <a:r>
              <a:rPr lang="en-US" sz="1400" dirty="0">
                <a:latin typeface="Arial" panose="020B0604020202020204" pitchFamily="34" charset="0"/>
              </a:rPr>
              <a:t>Images: Meta Data Center Locations (</a:t>
            </a:r>
            <a:r>
              <a:rPr lang="en-US" sz="1400" i="1" dirty="0">
                <a:latin typeface="Arial" panose="020B0604020202020204" pitchFamily="34" charset="0"/>
              </a:rPr>
              <a:t>datacenters.atmeta.com/us-locations/)</a:t>
            </a:r>
          </a:p>
        </p:txBody>
      </p:sp>
      <p:sp>
        <p:nvSpPr>
          <p:cNvPr id="2" name="TextBox 1">
            <a:extLst>
              <a:ext uri="{FF2B5EF4-FFF2-40B4-BE49-F238E27FC236}">
                <a16:creationId xmlns:a16="http://schemas.microsoft.com/office/drawing/2014/main" id="{7404972B-45CE-EBBF-E70A-E75CFCAE8A8A}"/>
              </a:ext>
            </a:extLst>
          </p:cNvPr>
          <p:cNvSpPr txBox="1"/>
          <p:nvPr/>
        </p:nvSpPr>
        <p:spPr>
          <a:xfrm>
            <a:off x="-1" y="-18390"/>
            <a:ext cx="7164593" cy="1200329"/>
          </a:xfrm>
          <a:prstGeom prst="rect">
            <a:avLst/>
          </a:prstGeom>
          <a:solidFill>
            <a:srgbClr val="FFCF38">
              <a:alpha val="69804"/>
            </a:srgbClr>
          </a:solidFill>
        </p:spPr>
        <p:txBody>
          <a:bodyPr wrap="square">
            <a:spAutoFit/>
          </a:bodyPr>
          <a:lstStyle/>
          <a:p>
            <a:r>
              <a:rPr kumimoji="0" lang="en-US" sz="3600" b="1" u="none" strike="noStrike" kern="1200" cap="none" spc="0" normalizeH="0" baseline="0" noProof="0" dirty="0">
                <a:ln>
                  <a:noFill/>
                </a:ln>
                <a:solidFill>
                  <a:srgbClr val="17375D"/>
                </a:solidFill>
                <a:effectLst/>
                <a:uLnTx/>
                <a:uFillTx/>
                <a:latin typeface="Georgia" panose="02040502050405020303" pitchFamily="18" charset="0"/>
                <a:ea typeface="+mj-ea"/>
                <a:cs typeface="+mj-cs"/>
              </a:rPr>
              <a:t>These data centers are nearly everywhere in the US</a:t>
            </a:r>
            <a:endParaRPr lang="en-US" sz="1400" dirty="0">
              <a:latin typeface="Arial" panose="020B0604020202020204" pitchFamily="34" charset="0"/>
            </a:endParaRPr>
          </a:p>
        </p:txBody>
      </p:sp>
      <p:pic>
        <p:nvPicPr>
          <p:cNvPr id="5" name="Picture 4" descr="Series of screenshots from Meta's website to showcase their data center locations">
            <a:extLst>
              <a:ext uri="{FF2B5EF4-FFF2-40B4-BE49-F238E27FC236}">
                <a16:creationId xmlns:a16="http://schemas.microsoft.com/office/drawing/2014/main" id="{F4C49D84-05F7-A4F8-E9EC-818C3EAF550C}"/>
              </a:ext>
            </a:extLst>
          </p:cNvPr>
          <p:cNvPicPr>
            <a:picLocks noChangeAspect="1"/>
          </p:cNvPicPr>
          <p:nvPr/>
        </p:nvPicPr>
        <p:blipFill>
          <a:blip r:embed="rId6"/>
          <a:stretch>
            <a:fillRect/>
          </a:stretch>
        </p:blipFill>
        <p:spPr>
          <a:xfrm>
            <a:off x="35479" y="1099673"/>
            <a:ext cx="4810990" cy="2497958"/>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D4E493D4-4D69-2B2A-8B47-EF1EF07E815F}"/>
              </a:ext>
            </a:extLst>
          </p:cNvPr>
          <p:cNvPicPr>
            <a:picLocks noChangeAspect="1"/>
          </p:cNvPicPr>
          <p:nvPr/>
        </p:nvPicPr>
        <p:blipFill>
          <a:blip r:embed="rId7"/>
          <a:stretch>
            <a:fillRect/>
          </a:stretch>
        </p:blipFill>
        <p:spPr>
          <a:xfrm>
            <a:off x="2975263" y="1744882"/>
            <a:ext cx="5284878" cy="2713681"/>
          </a:xfrm>
          <a:prstGeom prst="rect">
            <a:avLst/>
          </a:prstGeom>
          <a:ln>
            <a:noFill/>
          </a:ln>
          <a:effectLst>
            <a:outerShdw blurRad="292100" dist="139700" dir="2700000" algn="tl" rotWithShape="0">
              <a:srgbClr val="333333">
                <a:alpha val="65000"/>
              </a:srgbClr>
            </a:outerShdw>
          </a:effectLst>
        </p:spPr>
      </p:pic>
      <p:pic>
        <p:nvPicPr>
          <p:cNvPr id="11" name="Picture 10" descr="Series of screenshots from Meta's website to showcase their data center locations">
            <a:extLst>
              <a:ext uri="{FF2B5EF4-FFF2-40B4-BE49-F238E27FC236}">
                <a16:creationId xmlns:a16="http://schemas.microsoft.com/office/drawing/2014/main" id="{ECA88F4F-D069-EE6B-E92B-B35302E2070A}"/>
              </a:ext>
            </a:extLst>
          </p:cNvPr>
          <p:cNvPicPr>
            <a:picLocks noChangeAspect="1"/>
          </p:cNvPicPr>
          <p:nvPr/>
        </p:nvPicPr>
        <p:blipFill>
          <a:blip r:embed="rId8"/>
          <a:stretch>
            <a:fillRect/>
          </a:stretch>
        </p:blipFill>
        <p:spPr>
          <a:xfrm>
            <a:off x="6328065" y="0"/>
            <a:ext cx="5947062" cy="3064632"/>
          </a:xfrm>
          <a:prstGeom prst="rect">
            <a:avLst/>
          </a:prstGeom>
          <a:ln>
            <a:noFill/>
          </a:ln>
          <a:effectLst>
            <a:outerShdw blurRad="292100" dist="139700" dir="2700000" algn="tl" rotWithShape="0">
              <a:srgbClr val="333333">
                <a:alpha val="65000"/>
              </a:srgbClr>
            </a:outerShdw>
          </a:effectLst>
        </p:spPr>
      </p:pic>
      <p:pic>
        <p:nvPicPr>
          <p:cNvPr id="17" name="Picture 16" descr="Series of screenshots from Meta's website to showcase their data center locations">
            <a:extLst>
              <a:ext uri="{FF2B5EF4-FFF2-40B4-BE49-F238E27FC236}">
                <a16:creationId xmlns:a16="http://schemas.microsoft.com/office/drawing/2014/main" id="{746E92F4-5DC5-DE21-733E-795796ACA191}"/>
              </a:ext>
            </a:extLst>
          </p:cNvPr>
          <p:cNvPicPr>
            <a:picLocks noChangeAspect="1"/>
          </p:cNvPicPr>
          <p:nvPr/>
        </p:nvPicPr>
        <p:blipFill>
          <a:blip r:embed="rId9"/>
          <a:stretch>
            <a:fillRect/>
          </a:stretch>
        </p:blipFill>
        <p:spPr>
          <a:xfrm>
            <a:off x="5699350" y="3187752"/>
            <a:ext cx="6324094" cy="3243523"/>
          </a:xfrm>
          <a:prstGeom prst="rect">
            <a:avLst/>
          </a:prstGeom>
          <a:ln>
            <a:noFill/>
          </a:ln>
          <a:effectLst>
            <a:outerShdw blurRad="292100" dist="139700" dir="2700000" algn="tl" rotWithShape="0">
              <a:srgbClr val="333333">
                <a:alpha val="65000"/>
              </a:srgbClr>
            </a:outerShdw>
          </a:effectLst>
        </p:spPr>
      </p:pic>
      <p:pic>
        <p:nvPicPr>
          <p:cNvPr id="19" name="Picture 18" descr="Series of screenshots from Meta's website to showcase their data center locations">
            <a:extLst>
              <a:ext uri="{FF2B5EF4-FFF2-40B4-BE49-F238E27FC236}">
                <a16:creationId xmlns:a16="http://schemas.microsoft.com/office/drawing/2014/main" id="{D1A71B4E-6B9C-ECDF-7E94-B67905CF5F51}"/>
              </a:ext>
            </a:extLst>
          </p:cNvPr>
          <p:cNvPicPr>
            <a:picLocks noChangeAspect="1"/>
          </p:cNvPicPr>
          <p:nvPr/>
        </p:nvPicPr>
        <p:blipFill>
          <a:blip r:embed="rId10"/>
          <a:stretch>
            <a:fillRect/>
          </a:stretch>
        </p:blipFill>
        <p:spPr>
          <a:xfrm>
            <a:off x="398510" y="3438555"/>
            <a:ext cx="5929555" cy="3064632"/>
          </a:xfrm>
          <a:prstGeom prst="rect">
            <a:avLst/>
          </a:prstGeom>
          <a:ln>
            <a:noFill/>
          </a:ln>
          <a:effectLst>
            <a:outerShdw blurRad="292100" dist="139700" dir="2700000" algn="tl" rotWithShape="0">
              <a:srgbClr val="333333">
                <a:alpha val="65000"/>
              </a:srgbClr>
            </a:outerShdw>
          </a:effectLst>
        </p:spPr>
      </p:pic>
      <p:pic>
        <p:nvPicPr>
          <p:cNvPr id="13" name="Picture 12" descr="Series of screenshots from Meta's website to showcase their data center locations">
            <a:extLst>
              <a:ext uri="{FF2B5EF4-FFF2-40B4-BE49-F238E27FC236}">
                <a16:creationId xmlns:a16="http://schemas.microsoft.com/office/drawing/2014/main" id="{046A2B71-A60D-DC9D-CB1F-6594E0786819}"/>
              </a:ext>
            </a:extLst>
          </p:cNvPr>
          <p:cNvPicPr>
            <a:picLocks noChangeAspect="1"/>
          </p:cNvPicPr>
          <p:nvPr/>
        </p:nvPicPr>
        <p:blipFill>
          <a:blip r:embed="rId11"/>
          <a:stretch>
            <a:fillRect/>
          </a:stretch>
        </p:blipFill>
        <p:spPr>
          <a:xfrm>
            <a:off x="6141028" y="2026195"/>
            <a:ext cx="5947062" cy="3077577"/>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618D451F-D31C-AD76-9B11-B80AD391FAA1}"/>
              </a:ext>
            </a:extLst>
          </p:cNvPr>
          <p:cNvPicPr>
            <a:picLocks noChangeAspect="1"/>
          </p:cNvPicPr>
          <p:nvPr/>
        </p:nvPicPr>
        <p:blipFill>
          <a:blip r:embed="rId12"/>
          <a:stretch>
            <a:fillRect/>
          </a:stretch>
        </p:blipFill>
        <p:spPr>
          <a:xfrm>
            <a:off x="2461781" y="1279488"/>
            <a:ext cx="4053321" cy="3179075"/>
          </a:xfrm>
          <a:prstGeom prst="rect">
            <a:avLst/>
          </a:prstGeom>
          <a:ln>
            <a:noFill/>
          </a:ln>
          <a:effectLst>
            <a:outerShdw blurRad="292100" dist="139700" dir="2700000" algn="tl" rotWithShape="0">
              <a:srgbClr val="333333">
                <a:alpha val="65000"/>
              </a:srgbClr>
            </a:outerShdw>
          </a:effectLst>
        </p:spPr>
      </p:pic>
      <p:pic>
        <p:nvPicPr>
          <p:cNvPr id="9" name="Picture 8" descr="Series of screenshots from Meta's website to showcase their data center locations">
            <a:extLst>
              <a:ext uri="{FF2B5EF4-FFF2-40B4-BE49-F238E27FC236}">
                <a16:creationId xmlns:a16="http://schemas.microsoft.com/office/drawing/2014/main" id="{CEED7164-D3E5-59F6-FB52-845A8281182B}"/>
              </a:ext>
            </a:extLst>
          </p:cNvPr>
          <p:cNvPicPr>
            <a:picLocks noChangeAspect="1"/>
          </p:cNvPicPr>
          <p:nvPr/>
        </p:nvPicPr>
        <p:blipFill>
          <a:blip r:embed="rId13"/>
          <a:stretch>
            <a:fillRect/>
          </a:stretch>
        </p:blipFill>
        <p:spPr>
          <a:xfrm>
            <a:off x="571562" y="2494391"/>
            <a:ext cx="5569466" cy="2863224"/>
          </a:xfrm>
          <a:prstGeom prst="rect">
            <a:avLst/>
          </a:prstGeom>
          <a:ln>
            <a:noFill/>
          </a:ln>
          <a:effectLst>
            <a:outerShdw blurRad="292100" dist="139700" dir="2700000" algn="tl" rotWithShape="0">
              <a:srgbClr val="333333">
                <a:alpha val="65000"/>
              </a:srgbClr>
            </a:outerShdw>
          </a:effectLst>
        </p:spPr>
      </p:pic>
      <p:pic>
        <p:nvPicPr>
          <p:cNvPr id="15" name="Picture 14" descr="Series of screenshots from Meta's website to showcase their data center locations">
            <a:extLst>
              <a:ext uri="{FF2B5EF4-FFF2-40B4-BE49-F238E27FC236}">
                <a16:creationId xmlns:a16="http://schemas.microsoft.com/office/drawing/2014/main" id="{F5866012-0C4F-2875-99DA-FEC2AC90B716}"/>
              </a:ext>
            </a:extLst>
          </p:cNvPr>
          <p:cNvPicPr>
            <a:picLocks noChangeAspect="1"/>
          </p:cNvPicPr>
          <p:nvPr/>
        </p:nvPicPr>
        <p:blipFill>
          <a:blip r:embed="rId14"/>
          <a:stretch>
            <a:fillRect/>
          </a:stretch>
        </p:blipFill>
        <p:spPr>
          <a:xfrm>
            <a:off x="5203799" y="3315435"/>
            <a:ext cx="5947063" cy="3090427"/>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8072670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1000"/>
                                        <p:tgtEl>
                                          <p:spTgt spid="15"/>
                                        </p:tgtEl>
                                      </p:cBhvr>
                                    </p:animEffect>
                                    <p:anim calcmode="lin" valueType="num">
                                      <p:cBhvr>
                                        <p:cTn id="56" dur="1000" fill="hold"/>
                                        <p:tgtEl>
                                          <p:spTgt spid="15"/>
                                        </p:tgtEl>
                                        <p:attrNameLst>
                                          <p:attrName>ppt_x</p:attrName>
                                        </p:attrNameLst>
                                      </p:cBhvr>
                                      <p:tavLst>
                                        <p:tav tm="0">
                                          <p:val>
                                            <p:strVal val="#ppt_x"/>
                                          </p:val>
                                        </p:tav>
                                        <p:tav tm="100000">
                                          <p:val>
                                            <p:strVal val="#ppt_x"/>
                                          </p:val>
                                        </p:tav>
                                      </p:tavLst>
                                    </p:anim>
                                    <p:anim calcmode="lin" valueType="num">
                                      <p:cBhvr>
                                        <p:cTn id="5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ited States data center location maps, including Amazon, Google, Meta, and others. There are indicators for Operating centers and Planned Centers. The size and color of the indicator showcase the relative size of the center and whether it is currently operational.">
            <a:extLst>
              <a:ext uri="{FF2B5EF4-FFF2-40B4-BE49-F238E27FC236}">
                <a16:creationId xmlns:a16="http://schemas.microsoft.com/office/drawing/2014/main" id="{175117A0-CA01-EB22-ECF9-39B14E0A6B49}"/>
              </a:ext>
            </a:extLst>
          </p:cNvPr>
          <p:cNvPicPr>
            <a:picLocks noChangeAspect="1"/>
          </p:cNvPicPr>
          <p:nvPr/>
        </p:nvPicPr>
        <p:blipFill>
          <a:blip r:embed="rId3"/>
          <a:stretch>
            <a:fillRect/>
          </a:stretch>
        </p:blipFill>
        <p:spPr>
          <a:xfrm>
            <a:off x="1206616" y="-18390"/>
            <a:ext cx="9778768" cy="6550223"/>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E6DDE60D-4522-2D0E-F0DC-95F3EECD3A6D}"/>
              </a:ext>
            </a:extLst>
          </p:cNvPr>
          <p:cNvSpPr txBox="1"/>
          <p:nvPr/>
        </p:nvSpPr>
        <p:spPr>
          <a:xfrm>
            <a:off x="-1" y="-18390"/>
            <a:ext cx="7164593" cy="1200329"/>
          </a:xfrm>
          <a:prstGeom prst="rect">
            <a:avLst/>
          </a:prstGeom>
          <a:solidFill>
            <a:srgbClr val="FFCF38">
              <a:alpha val="69804"/>
            </a:srgbClr>
          </a:solidFill>
        </p:spPr>
        <p:txBody>
          <a:bodyPr wrap="square">
            <a:spAutoFit/>
          </a:bodyPr>
          <a:lstStyle/>
          <a:p>
            <a:r>
              <a:rPr kumimoji="0" lang="en-US" sz="3600" b="1" u="none" strike="noStrike" kern="1200" cap="none" spc="0" normalizeH="0" baseline="0" noProof="0" dirty="0">
                <a:ln>
                  <a:noFill/>
                </a:ln>
                <a:solidFill>
                  <a:srgbClr val="17375D"/>
                </a:solidFill>
                <a:effectLst/>
                <a:uLnTx/>
                <a:uFillTx/>
                <a:latin typeface="Georgia" panose="02040502050405020303" pitchFamily="18" charset="0"/>
                <a:ea typeface="+mj-ea"/>
                <a:cs typeface="+mj-cs"/>
              </a:rPr>
              <a:t>These data centers are nearly everywhere in the US</a:t>
            </a:r>
            <a:endParaRPr lang="en-US" sz="1400" dirty="0">
              <a:latin typeface="Arial" panose="020B0604020202020204" pitchFamily="34" charset="0"/>
            </a:endParaRPr>
          </a:p>
        </p:txBody>
      </p:sp>
      <p:sp>
        <p:nvSpPr>
          <p:cNvPr id="3" name="TextBox 2">
            <a:extLst>
              <a:ext uri="{FF2B5EF4-FFF2-40B4-BE49-F238E27FC236}">
                <a16:creationId xmlns:a16="http://schemas.microsoft.com/office/drawing/2014/main" id="{E32DA962-8D65-E418-C43C-0CFCAB4B4D86}"/>
              </a:ext>
            </a:extLst>
          </p:cNvPr>
          <p:cNvSpPr txBox="1"/>
          <p:nvPr/>
        </p:nvSpPr>
        <p:spPr>
          <a:xfrm>
            <a:off x="0" y="6550223"/>
            <a:ext cx="6386512" cy="307777"/>
          </a:xfrm>
          <a:prstGeom prst="rect">
            <a:avLst/>
          </a:prstGeom>
          <a:noFill/>
        </p:spPr>
        <p:txBody>
          <a:bodyPr wrap="square">
            <a:spAutoFit/>
          </a:bodyPr>
          <a:lstStyle/>
          <a:p>
            <a:r>
              <a:rPr lang="en-US" sz="1400" dirty="0">
                <a:latin typeface="Arial" panose="020B0604020202020204" pitchFamily="34" charset="0"/>
              </a:rPr>
              <a:t>Image: Data Center Locations (</a:t>
            </a:r>
            <a:r>
              <a:rPr lang="en-US" sz="1400" i="1" dirty="0">
                <a:latin typeface="Arial" panose="020B0604020202020204" pitchFamily="34" charset="0"/>
              </a:rPr>
              <a:t>https://cleanview.co/public/data-centers/us</a:t>
            </a:r>
            <a:r>
              <a:rPr lang="en-US" sz="1400" dirty="0">
                <a:latin typeface="Arial" panose="020B0604020202020204" pitchFamily="34" charset="0"/>
              </a:rPr>
              <a:t>)</a:t>
            </a:r>
          </a:p>
        </p:txBody>
      </p:sp>
      <p:pic>
        <p:nvPicPr>
          <p:cNvPr id="10" name="Picture 9">
            <a:extLst>
              <a:ext uri="{FF2B5EF4-FFF2-40B4-BE49-F238E27FC236}">
                <a16:creationId xmlns:a16="http://schemas.microsoft.com/office/drawing/2014/main" id="{9083CB30-3532-C486-645B-B2355CDF7AB4}"/>
              </a:ext>
            </a:extLst>
          </p:cNvPr>
          <p:cNvPicPr>
            <a:picLocks noChangeAspect="1"/>
          </p:cNvPicPr>
          <p:nvPr/>
        </p:nvPicPr>
        <p:blipFill>
          <a:blip r:embed="rId4"/>
          <a:stretch>
            <a:fillRect/>
          </a:stretch>
        </p:blipFill>
        <p:spPr>
          <a:xfrm>
            <a:off x="1318894" y="5679227"/>
            <a:ext cx="2152950" cy="362001"/>
          </a:xfrm>
          <a:prstGeom prst="rect">
            <a:avLst/>
          </a:prstGeom>
        </p:spPr>
      </p:pic>
    </p:spTree>
    <p:extLst>
      <p:ext uri="{BB962C8B-B14F-4D97-AF65-F5344CB8AC3E}">
        <p14:creationId xmlns:p14="http://schemas.microsoft.com/office/powerpoint/2010/main" val="385333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OPPD's north omaha station coal pile. Shows a large pile of coal with some railway cars in the background. ">
            <a:extLst>
              <a:ext uri="{FF2B5EF4-FFF2-40B4-BE49-F238E27FC236}">
                <a16:creationId xmlns:a16="http://schemas.microsoft.com/office/drawing/2014/main" id="{930A156C-E82B-DDD8-DA8D-4E72329E04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234" y="517885"/>
            <a:ext cx="5789532" cy="32566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6" descr="A satellite view of Omaha with coal powered plan in the middle of the image, alongside the Missouri river. There are baseball fields and children's park areas just to the south (bottom) of the image, showing how close the coal plan is to residential areas and kids play areas. ">
            <a:extLst>
              <a:ext uri="{FF2B5EF4-FFF2-40B4-BE49-F238E27FC236}">
                <a16:creationId xmlns:a16="http://schemas.microsoft.com/office/drawing/2014/main" id="{26BA02BF-EFA3-7BC3-163B-34DF5E48B2E3}"/>
              </a:ext>
            </a:extLst>
          </p:cNvPr>
          <p:cNvPicPr>
            <a:picLocks noChangeAspect="1"/>
          </p:cNvPicPr>
          <p:nvPr/>
        </p:nvPicPr>
        <p:blipFill>
          <a:blip r:embed="rId5"/>
          <a:stretch>
            <a:fillRect/>
          </a:stretch>
        </p:blipFill>
        <p:spPr>
          <a:xfrm>
            <a:off x="5603747" y="322119"/>
            <a:ext cx="6588253" cy="5253542"/>
          </a:xfrm>
          <a:prstGeom prst="rect">
            <a:avLst/>
          </a:prstGeom>
        </p:spPr>
      </p:pic>
      <p:pic>
        <p:nvPicPr>
          <p:cNvPr id="5" name="Picture 2" descr="Aerial photograph of the North Omaha Station Coal plant, featuring five tall smokestacks, one for each boiler, and a large rectangular building. Surrounding elements include a river in the background, green grassy areas, and adjacent infrastructure like parking lots and smaller utility structures.">
            <a:extLst>
              <a:ext uri="{FF2B5EF4-FFF2-40B4-BE49-F238E27FC236}">
                <a16:creationId xmlns:a16="http://schemas.microsoft.com/office/drawing/2014/main" id="{DB43823C-F366-DD43-6C29-B2FF18950E5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3264"/>
          <a:stretch>
            <a:fillRect/>
          </a:stretch>
        </p:blipFill>
        <p:spPr bwMode="auto">
          <a:xfrm>
            <a:off x="393153" y="2986763"/>
            <a:ext cx="5856083" cy="29598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7E96ECA-5B2F-04C4-FDD6-F27C5FE9C484}"/>
              </a:ext>
            </a:extLst>
          </p:cNvPr>
          <p:cNvSpPr txBox="1"/>
          <p:nvPr/>
        </p:nvSpPr>
        <p:spPr>
          <a:xfrm>
            <a:off x="0" y="16524"/>
            <a:ext cx="6096000" cy="1200329"/>
          </a:xfrm>
          <a:prstGeom prst="rect">
            <a:avLst/>
          </a:prstGeom>
          <a:solidFill>
            <a:srgbClr val="FFCF38">
              <a:alpha val="69804"/>
            </a:srgbClr>
          </a:solidFill>
        </p:spPr>
        <p:txBody>
          <a:bodyPr wrap="square">
            <a:spAutoFit/>
          </a:bodyPr>
          <a:lstStyle/>
          <a:p>
            <a:r>
              <a:rPr kumimoji="0" lang="en-US" sz="3600" b="1" u="none" strike="noStrike" kern="1200" cap="none" spc="0" normalizeH="0" baseline="0" noProof="0" dirty="0">
                <a:ln>
                  <a:noFill/>
                </a:ln>
                <a:solidFill>
                  <a:srgbClr val="17375D"/>
                </a:solidFill>
                <a:effectLst/>
                <a:uLnTx/>
                <a:uFillTx/>
                <a:latin typeface="Georgia" panose="02040502050405020303" pitchFamily="18" charset="0"/>
                <a:ea typeface="+mj-ea"/>
                <a:cs typeface="+mj-cs"/>
              </a:rPr>
              <a:t>Legacy Generation Must Remain Online</a:t>
            </a:r>
            <a:endParaRPr lang="en-US" sz="1400" dirty="0">
              <a:latin typeface="Arial" panose="020B0604020202020204" pitchFamily="34" charset="0"/>
            </a:endParaRPr>
          </a:p>
        </p:txBody>
      </p:sp>
      <p:sp>
        <p:nvSpPr>
          <p:cNvPr id="6" name="TextBox 5">
            <a:extLst>
              <a:ext uri="{FF2B5EF4-FFF2-40B4-BE49-F238E27FC236}">
                <a16:creationId xmlns:a16="http://schemas.microsoft.com/office/drawing/2014/main" id="{7055F7DE-2A4C-FA2C-2EBC-D21D4A33BF35}"/>
              </a:ext>
            </a:extLst>
          </p:cNvPr>
          <p:cNvSpPr txBox="1"/>
          <p:nvPr/>
        </p:nvSpPr>
        <p:spPr>
          <a:xfrm>
            <a:off x="0" y="5918841"/>
            <a:ext cx="8220075" cy="954107"/>
          </a:xfrm>
          <a:prstGeom prst="rect">
            <a:avLst/>
          </a:prstGeom>
          <a:noFill/>
        </p:spPr>
        <p:txBody>
          <a:bodyPr wrap="square">
            <a:spAutoFit/>
          </a:bodyPr>
          <a:lstStyle/>
          <a:p>
            <a:r>
              <a:rPr lang="en-US" sz="1400" dirty="0">
                <a:latin typeface="Arial" panose="020B0604020202020204" pitchFamily="34" charset="0"/>
              </a:rPr>
              <a:t>Image: Coal plant photos (ketv.com)</a:t>
            </a:r>
          </a:p>
          <a:p>
            <a:r>
              <a:rPr lang="en-US" sz="1400" dirty="0">
                <a:latin typeface="Arial" panose="020B0604020202020204" pitchFamily="34" charset="0"/>
              </a:rPr>
              <a:t>Image: </a:t>
            </a:r>
            <a:r>
              <a:rPr lang="en-US" sz="1400" i="1" dirty="0">
                <a:latin typeface="Arial" panose="020B0604020202020204" pitchFamily="34" charset="0"/>
              </a:rPr>
              <a:t>Image: Screenshot from </a:t>
            </a:r>
            <a:r>
              <a:rPr lang="en-US" sz="1400" i="1" dirty="0" err="1">
                <a:latin typeface="Arial" panose="020B0604020202020204" pitchFamily="34" charset="0"/>
              </a:rPr>
              <a:t>GoogleMaps</a:t>
            </a:r>
            <a:r>
              <a:rPr lang="en-US" sz="1400" i="1" dirty="0">
                <a:latin typeface="Arial" panose="020B0604020202020204" pitchFamily="34" charset="0"/>
              </a:rPr>
              <a:t> (google.com/maps)</a:t>
            </a:r>
          </a:p>
          <a:p>
            <a:r>
              <a:rPr lang="en-US" sz="1400" dirty="0">
                <a:latin typeface="Arial" panose="020B0604020202020204" pitchFamily="34" charset="0"/>
              </a:rPr>
              <a:t>Article: Reuters (reuters.com)</a:t>
            </a:r>
          </a:p>
          <a:p>
            <a:r>
              <a:rPr lang="en-US" sz="1400" dirty="0">
                <a:latin typeface="Arial" panose="020B0604020202020204" pitchFamily="34" charset="0"/>
              </a:rPr>
              <a:t>Article: AP News (apnews.com)</a:t>
            </a:r>
          </a:p>
        </p:txBody>
      </p:sp>
      <p:pic>
        <p:nvPicPr>
          <p:cNvPr id="12" name="Picture 11" descr="Black with white text highlighting how big tech is demanding access to coal plants. ">
            <a:extLst>
              <a:ext uri="{FF2B5EF4-FFF2-40B4-BE49-F238E27FC236}">
                <a16:creationId xmlns:a16="http://schemas.microsoft.com/office/drawing/2014/main" id="{85CD4858-D902-7E05-5509-630E60EE43CD}"/>
              </a:ext>
            </a:extLst>
          </p:cNvPr>
          <p:cNvPicPr>
            <a:picLocks noChangeAspect="1"/>
          </p:cNvPicPr>
          <p:nvPr/>
        </p:nvPicPr>
        <p:blipFill>
          <a:blip r:embed="rId7"/>
          <a:stretch>
            <a:fillRect/>
          </a:stretch>
        </p:blipFill>
        <p:spPr>
          <a:xfrm>
            <a:off x="6103863" y="2881666"/>
            <a:ext cx="6088137" cy="2110815"/>
          </a:xfrm>
          <a:prstGeom prst="rect">
            <a:avLst/>
          </a:prstGeom>
          <a:ln>
            <a:noFill/>
          </a:ln>
          <a:effectLst>
            <a:outerShdw blurRad="190500" algn="tl" rotWithShape="0">
              <a:srgbClr val="000000">
                <a:alpha val="70000"/>
              </a:srgbClr>
            </a:outerShdw>
          </a:effectLst>
        </p:spPr>
      </p:pic>
      <p:grpSp>
        <p:nvGrpSpPr>
          <p:cNvPr id="8" name="Group 7">
            <a:extLst>
              <a:ext uri="{FF2B5EF4-FFF2-40B4-BE49-F238E27FC236}">
                <a16:creationId xmlns:a16="http://schemas.microsoft.com/office/drawing/2014/main" id="{4D0A4EE2-C6D4-C5B6-E288-880D672A8A5F}"/>
              </a:ext>
            </a:extLst>
          </p:cNvPr>
          <p:cNvGrpSpPr/>
          <p:nvPr/>
        </p:nvGrpSpPr>
        <p:grpSpPr>
          <a:xfrm>
            <a:off x="4747328" y="630243"/>
            <a:ext cx="7444672" cy="2258637"/>
            <a:chOff x="4748878" y="1416698"/>
            <a:chExt cx="7444672" cy="2258637"/>
          </a:xfrm>
        </p:grpSpPr>
        <p:pic>
          <p:nvPicPr>
            <p:cNvPr id="10" name="Picture 9" descr="Screenshot of a news headline discussing how AI data centers are causing increased demand for 'peaker' power plants. The headline is in bold black text on a white background with author and date details below.&#10;&#10;AI-generated content may be incorrect.">
              <a:extLst>
                <a:ext uri="{FF2B5EF4-FFF2-40B4-BE49-F238E27FC236}">
                  <a16:creationId xmlns:a16="http://schemas.microsoft.com/office/drawing/2014/main" id="{37099B27-9096-CC88-80A3-C0846B9F69F8}"/>
                </a:ext>
              </a:extLst>
            </p:cNvPr>
            <p:cNvPicPr>
              <a:picLocks noChangeAspect="1"/>
            </p:cNvPicPr>
            <p:nvPr/>
          </p:nvPicPr>
          <p:blipFill>
            <a:blip r:embed="rId8"/>
            <a:stretch>
              <a:fillRect/>
            </a:stretch>
          </p:blipFill>
          <p:spPr>
            <a:xfrm>
              <a:off x="4748878" y="2016857"/>
              <a:ext cx="7443122" cy="1658478"/>
            </a:xfrm>
            <a:prstGeom prst="rect">
              <a:avLst/>
            </a:prstGeom>
            <a:ln>
              <a:noFill/>
            </a:ln>
            <a:effectLst>
              <a:outerShdw blurRad="190500" algn="tl" rotWithShape="0">
                <a:srgbClr val="000000">
                  <a:alpha val="70000"/>
                </a:srgbClr>
              </a:outerShdw>
            </a:effectLst>
          </p:spPr>
        </p:pic>
        <p:pic>
          <p:nvPicPr>
            <p:cNvPr id="4" name="Picture 3">
              <a:extLst>
                <a:ext uri="{FF2B5EF4-FFF2-40B4-BE49-F238E27FC236}">
                  <a16:creationId xmlns:a16="http://schemas.microsoft.com/office/drawing/2014/main" id="{45DC780D-0B55-4A73-F3C2-1FC11F71CA75}"/>
                </a:ext>
              </a:extLst>
            </p:cNvPr>
            <p:cNvPicPr>
              <a:picLocks noChangeAspect="1"/>
            </p:cNvPicPr>
            <p:nvPr/>
          </p:nvPicPr>
          <p:blipFill>
            <a:blip r:embed="rId9"/>
            <a:stretch>
              <a:fillRect/>
            </a:stretch>
          </p:blipFill>
          <p:spPr>
            <a:xfrm>
              <a:off x="10374021" y="1416698"/>
              <a:ext cx="1819529" cy="600159"/>
            </a:xfrm>
            <a:prstGeom prst="rect">
              <a:avLst/>
            </a:prstGeom>
          </p:spPr>
        </p:pic>
      </p:grpSp>
    </p:spTree>
    <p:custDataLst>
      <p:tags r:id="rId1"/>
    </p:custDataLst>
    <p:extLst>
      <p:ext uri="{BB962C8B-B14F-4D97-AF65-F5344CB8AC3E}">
        <p14:creationId xmlns:p14="http://schemas.microsoft.com/office/powerpoint/2010/main" val="1363161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50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39A015-D5C2-C207-A429-E453946D4127}"/>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Effect>
                      <a14:brightnessContrast contrast="-40000"/>
                    </a14:imgEffect>
                  </a14:imgLayer>
                </a14:imgProps>
              </a:ext>
            </a:extLst>
          </a:blip>
          <a:stretch>
            <a:fillRect/>
          </a:stretch>
        </p:blipFill>
        <p:spPr>
          <a:xfrm>
            <a:off x="0" y="7544"/>
            <a:ext cx="12192000" cy="6842911"/>
          </a:xfrm>
          <a:prstGeom prst="rect">
            <a:avLst/>
          </a:prstGeom>
        </p:spPr>
      </p:pic>
      <p:pic>
        <p:nvPicPr>
          <p:cNvPr id="7" name="Picture 6">
            <a:extLst>
              <a:ext uri="{FF2B5EF4-FFF2-40B4-BE49-F238E27FC236}">
                <a16:creationId xmlns:a16="http://schemas.microsoft.com/office/drawing/2014/main" id="{FA73DD2D-5B28-A5B6-FDEB-3B42099F3130}"/>
              </a:ext>
            </a:extLst>
          </p:cNvPr>
          <p:cNvPicPr>
            <a:picLocks noChangeAspect="1"/>
          </p:cNvPicPr>
          <p:nvPr/>
        </p:nvPicPr>
        <p:blipFill>
          <a:blip r:embed="rId6">
            <a:extLst>
              <a:ext uri="{BEBA8EAE-BF5A-486C-A8C5-ECC9F3942E4B}">
                <a14:imgProps xmlns:a14="http://schemas.microsoft.com/office/drawing/2010/main">
                  <a14:imgLayer r:embed="rId7">
                    <a14:imgEffect>
                      <a14:saturation sat="400000"/>
                    </a14:imgEffect>
                    <a14:imgEffect>
                      <a14:brightnessContrast contrast="-40000"/>
                    </a14:imgEffect>
                  </a14:imgLayer>
                </a14:imgProps>
              </a:ext>
            </a:extLst>
          </a:blip>
          <a:stretch>
            <a:fillRect/>
          </a:stretch>
        </p:blipFill>
        <p:spPr>
          <a:xfrm>
            <a:off x="6736" y="7544"/>
            <a:ext cx="12185264" cy="6858000"/>
          </a:xfrm>
          <a:prstGeom prst="rect">
            <a:avLst/>
          </a:prstGeom>
        </p:spPr>
      </p:pic>
      <p:sp>
        <p:nvSpPr>
          <p:cNvPr id="6" name="TextBox 5">
            <a:extLst>
              <a:ext uri="{FF2B5EF4-FFF2-40B4-BE49-F238E27FC236}">
                <a16:creationId xmlns:a16="http://schemas.microsoft.com/office/drawing/2014/main" id="{09A97AE3-F9E1-E032-EF52-AFE3F1E2D1A7}"/>
              </a:ext>
            </a:extLst>
          </p:cNvPr>
          <p:cNvSpPr txBox="1"/>
          <p:nvPr/>
        </p:nvSpPr>
        <p:spPr>
          <a:xfrm>
            <a:off x="6810375" y="0"/>
            <a:ext cx="5381625" cy="1754326"/>
          </a:xfrm>
          <a:prstGeom prst="rect">
            <a:avLst/>
          </a:prstGeom>
          <a:solidFill>
            <a:srgbClr val="FFCF38">
              <a:alpha val="69804"/>
            </a:srgbClr>
          </a:solidFill>
        </p:spPr>
        <p:txBody>
          <a:bodyPr wrap="square">
            <a:spAutoFit/>
          </a:bodyPr>
          <a:lstStyle/>
          <a:p>
            <a:pPr algn="r"/>
            <a:r>
              <a:rPr kumimoji="0" lang="en-US" sz="3600" b="1" u="none" strike="noStrike" kern="1200" cap="none" spc="0" normalizeH="0" baseline="0" noProof="0" dirty="0">
                <a:ln>
                  <a:noFill/>
                </a:ln>
                <a:solidFill>
                  <a:srgbClr val="17375D"/>
                </a:solidFill>
                <a:effectLst/>
                <a:uLnTx/>
                <a:uFillTx/>
                <a:latin typeface="Nocturne Serif SemiBold" pitchFamily="2" charset="77"/>
                <a:ea typeface="+mj-ea"/>
                <a:cs typeface="+mj-cs"/>
              </a:rPr>
              <a:t>What about </a:t>
            </a:r>
          </a:p>
          <a:p>
            <a:pPr algn="r"/>
            <a:r>
              <a:rPr kumimoji="0" lang="en-US" sz="3600" b="1" u="none" strike="noStrike" kern="1200" cap="none" spc="0" normalizeH="0" baseline="0" noProof="0" dirty="0">
                <a:ln>
                  <a:noFill/>
                </a:ln>
                <a:solidFill>
                  <a:srgbClr val="17375D"/>
                </a:solidFill>
                <a:effectLst/>
                <a:uLnTx/>
                <a:uFillTx/>
                <a:latin typeface="Nocturne Serif SemiBold" pitchFamily="2" charset="77"/>
                <a:ea typeface="+mj-ea"/>
                <a:cs typeface="+mj-cs"/>
              </a:rPr>
              <a:t>100% renewable energy agreements?</a:t>
            </a:r>
            <a:endParaRPr lang="en-US" sz="1400" dirty="0"/>
          </a:p>
        </p:txBody>
      </p:sp>
      <p:pic>
        <p:nvPicPr>
          <p:cNvPr id="10" name="Picture 9" descr="100% clean and renewable energy slogan from Meta">
            <a:extLst>
              <a:ext uri="{FF2B5EF4-FFF2-40B4-BE49-F238E27FC236}">
                <a16:creationId xmlns:a16="http://schemas.microsoft.com/office/drawing/2014/main" id="{E075B129-E47A-2108-6F5E-74994FA224A5}"/>
              </a:ext>
            </a:extLst>
          </p:cNvPr>
          <p:cNvPicPr>
            <a:picLocks noChangeAspect="1"/>
          </p:cNvPicPr>
          <p:nvPr/>
        </p:nvPicPr>
        <p:blipFill>
          <a:blip r:embed="rId8"/>
          <a:stretch>
            <a:fillRect/>
          </a:stretch>
        </p:blipFill>
        <p:spPr>
          <a:xfrm>
            <a:off x="669481" y="556985"/>
            <a:ext cx="4012371" cy="5744027"/>
          </a:xfrm>
          <a:prstGeom prst="rect">
            <a:avLst/>
          </a:prstGeom>
          <a:ln>
            <a:noFill/>
          </a:ln>
          <a:effectLst>
            <a:outerShdw blurRad="190500" algn="tl" rotWithShape="0">
              <a:srgbClr val="000000">
                <a:alpha val="70000"/>
              </a:srgbClr>
            </a:outerShdw>
          </a:effectLst>
        </p:spPr>
      </p:pic>
      <p:sp>
        <p:nvSpPr>
          <p:cNvPr id="12" name="TextBox 11">
            <a:extLst>
              <a:ext uri="{FF2B5EF4-FFF2-40B4-BE49-F238E27FC236}">
                <a16:creationId xmlns:a16="http://schemas.microsoft.com/office/drawing/2014/main" id="{4AB78895-72F0-C214-D93A-ADD89FFECA1C}"/>
              </a:ext>
            </a:extLst>
          </p:cNvPr>
          <p:cNvSpPr txBox="1"/>
          <p:nvPr/>
        </p:nvSpPr>
        <p:spPr>
          <a:xfrm>
            <a:off x="0" y="6557651"/>
            <a:ext cx="6610350" cy="307777"/>
          </a:xfrm>
          <a:prstGeom prst="rect">
            <a:avLst/>
          </a:prstGeom>
          <a:noFill/>
        </p:spPr>
        <p:txBody>
          <a:bodyPr wrap="square">
            <a:spAutoFit/>
          </a:bodyPr>
          <a:lstStyle/>
          <a:p>
            <a:r>
              <a:rPr lang="en-US" sz="1400" dirty="0"/>
              <a:t>Images: Meta Data Center Sustainability </a:t>
            </a:r>
            <a:r>
              <a:rPr lang="en-US" sz="1400" i="1" dirty="0"/>
              <a:t>(datacenters.atmeta.com/sustainability/)</a:t>
            </a:r>
          </a:p>
        </p:txBody>
      </p:sp>
      <p:grpSp>
        <p:nvGrpSpPr>
          <p:cNvPr id="17" name="Group 16" descr="100% Clean and Renewable energy pledge from Meta">
            <a:extLst>
              <a:ext uri="{FF2B5EF4-FFF2-40B4-BE49-F238E27FC236}">
                <a16:creationId xmlns:a16="http://schemas.microsoft.com/office/drawing/2014/main" id="{EF73B5B2-29CC-1278-B611-1FD6C1B6326F}"/>
              </a:ext>
            </a:extLst>
          </p:cNvPr>
          <p:cNvGrpSpPr/>
          <p:nvPr/>
        </p:nvGrpSpPr>
        <p:grpSpPr>
          <a:xfrm>
            <a:off x="5117037" y="2095499"/>
            <a:ext cx="6481081" cy="3286505"/>
            <a:chOff x="5117037" y="2095499"/>
            <a:chExt cx="6481081" cy="3286505"/>
          </a:xfrm>
        </p:grpSpPr>
        <p:pic>
          <p:nvPicPr>
            <p:cNvPr id="14" name="Picture 13">
              <a:extLst>
                <a:ext uri="{FF2B5EF4-FFF2-40B4-BE49-F238E27FC236}">
                  <a16:creationId xmlns:a16="http://schemas.microsoft.com/office/drawing/2014/main" id="{4BDA52BC-8D0B-8931-5AA1-0153F6FF7625}"/>
                </a:ext>
              </a:extLst>
            </p:cNvPr>
            <p:cNvPicPr>
              <a:picLocks noChangeAspect="1"/>
            </p:cNvPicPr>
            <p:nvPr/>
          </p:nvPicPr>
          <p:blipFill>
            <a:blip r:embed="rId9"/>
            <a:stretch>
              <a:fillRect/>
            </a:stretch>
          </p:blipFill>
          <p:spPr>
            <a:xfrm>
              <a:off x="5117037" y="2095499"/>
              <a:ext cx="6481081" cy="3286505"/>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E3F1EFCC-48D2-C37B-6EFB-65FFD78E2340}"/>
                </a:ext>
              </a:extLst>
            </p:cNvPr>
            <p:cNvPicPr>
              <a:picLocks noChangeAspect="1"/>
            </p:cNvPicPr>
            <p:nvPr/>
          </p:nvPicPr>
          <p:blipFill>
            <a:blip r:embed="rId10"/>
            <a:stretch>
              <a:fillRect/>
            </a:stretch>
          </p:blipFill>
          <p:spPr>
            <a:xfrm>
              <a:off x="5255446" y="4878851"/>
              <a:ext cx="1352679" cy="425327"/>
            </a:xfrm>
            <a:prstGeom prst="rect">
              <a:avLst/>
            </a:prstGeom>
            <a:ln>
              <a:noFill/>
            </a:ln>
            <a:effectLst/>
          </p:spPr>
        </p:pic>
      </p:grpSp>
      <p:sp>
        <p:nvSpPr>
          <p:cNvPr id="18" name="TextBox 17">
            <a:extLst>
              <a:ext uri="{FF2B5EF4-FFF2-40B4-BE49-F238E27FC236}">
                <a16:creationId xmlns:a16="http://schemas.microsoft.com/office/drawing/2014/main" id="{B884A79A-2EC8-2D51-F94C-AD0341758E54}"/>
              </a:ext>
            </a:extLst>
          </p:cNvPr>
          <p:cNvSpPr txBox="1"/>
          <p:nvPr/>
        </p:nvSpPr>
        <p:spPr>
          <a:xfrm>
            <a:off x="5431604" y="5514159"/>
            <a:ext cx="2518752" cy="646331"/>
          </a:xfrm>
          <a:prstGeom prst="rect">
            <a:avLst/>
          </a:prstGeom>
          <a:solidFill>
            <a:srgbClr val="FFCF38">
              <a:alpha val="69804"/>
            </a:srgbClr>
          </a:solidFill>
        </p:spPr>
        <p:txBody>
          <a:bodyPr wrap="square">
            <a:spAutoFit/>
          </a:bodyPr>
          <a:lstStyle/>
          <a:p>
            <a:pPr algn="r"/>
            <a:r>
              <a:rPr kumimoji="0" lang="en-US" sz="3600" b="1" u="none" strike="noStrike" kern="1200" cap="none" spc="0" normalizeH="0" baseline="0" noProof="0" dirty="0">
                <a:ln>
                  <a:noFill/>
                </a:ln>
                <a:solidFill>
                  <a:srgbClr val="17375D"/>
                </a:solidFill>
                <a:effectLst/>
                <a:uLnTx/>
                <a:uFillTx/>
                <a:latin typeface="Nocturne Serif SemiBold" pitchFamily="2" charset="77"/>
                <a:ea typeface="+mj-ea"/>
                <a:cs typeface="+mj-cs"/>
              </a:rPr>
              <a:t>Yes, but….</a:t>
            </a:r>
            <a:endParaRPr lang="en-US" sz="1400" dirty="0"/>
          </a:p>
        </p:txBody>
      </p:sp>
      <p:sp>
        <p:nvSpPr>
          <p:cNvPr id="19" name="Rectangle 18">
            <a:extLst>
              <a:ext uri="{FF2B5EF4-FFF2-40B4-BE49-F238E27FC236}">
                <a16:creationId xmlns:a16="http://schemas.microsoft.com/office/drawing/2014/main" id="{6A3D546C-287F-CAFD-6675-27B1C04A0AF8}"/>
              </a:ext>
            </a:extLst>
          </p:cNvPr>
          <p:cNvSpPr/>
          <p:nvPr/>
        </p:nvSpPr>
        <p:spPr>
          <a:xfrm>
            <a:off x="2238375" y="5010150"/>
            <a:ext cx="942975" cy="294028"/>
          </a:xfrm>
          <a:prstGeom prst="rect">
            <a:avLst/>
          </a:prstGeom>
          <a:noFill/>
          <a:ln>
            <a:solidFill>
              <a:schemeClr val="accent6"/>
            </a:solidFill>
          </a:ln>
          <a:effectLst>
            <a:glow rad="1397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CD441CE-8B51-C220-6BBB-86E55F426C59}"/>
              </a:ext>
            </a:extLst>
          </p:cNvPr>
          <p:cNvSpPr/>
          <p:nvPr/>
        </p:nvSpPr>
        <p:spPr>
          <a:xfrm>
            <a:off x="6810375" y="3620312"/>
            <a:ext cx="942975" cy="294028"/>
          </a:xfrm>
          <a:prstGeom prst="rect">
            <a:avLst/>
          </a:prstGeom>
          <a:noFill/>
          <a:ln>
            <a:solidFill>
              <a:schemeClr val="accent6"/>
            </a:solidFill>
          </a:ln>
          <a:effectLst>
            <a:glow rad="1397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63F6B1B-4110-33A5-D135-03D2CBBE10F6}"/>
              </a:ext>
            </a:extLst>
          </p:cNvPr>
          <p:cNvSpPr/>
          <p:nvPr/>
        </p:nvSpPr>
        <p:spPr>
          <a:xfrm>
            <a:off x="5347964" y="2095499"/>
            <a:ext cx="1872137" cy="425328"/>
          </a:xfrm>
          <a:prstGeom prst="rect">
            <a:avLst/>
          </a:prstGeom>
          <a:noFill/>
          <a:ln>
            <a:solidFill>
              <a:schemeClr val="accent6"/>
            </a:solidFill>
          </a:ln>
          <a:effectLst>
            <a:glow rad="1397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1805460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2" presetClass="entr" presetSubtype="4" fill="hold" grpId="0" nodeType="afterEffect">
                                  <p:stCondLst>
                                    <p:cond delay="5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par>
                          <p:cTn id="29" fill="hold">
                            <p:stCondLst>
                              <p:cond delay="1500"/>
                            </p:stCondLst>
                            <p:childTnLst>
                              <p:par>
                                <p:cTn id="30" presetID="22" presetClass="entr" presetSubtype="4"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down)">
                                      <p:cBhvr>
                                        <p:cTn id="35" dur="500"/>
                                        <p:tgtEl>
                                          <p:spTgt spid="19"/>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down)">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8" grpId="0" animBg="1"/>
      <p:bldP spid="19" grpId="0" animBg="1"/>
      <p:bldP spid="20" grpId="0" animBg="1"/>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1|19.3"/>
</p:tagLst>
</file>

<file path=ppt/tags/tag2.xml><?xml version="1.0" encoding="utf-8"?>
<p:tagLst xmlns:a="http://schemas.openxmlformats.org/drawingml/2006/main" xmlns:r="http://schemas.openxmlformats.org/officeDocument/2006/relationships" xmlns:p="http://schemas.openxmlformats.org/presentationml/2006/main">
  <p:tag name="TIMING" val="|8.5"/>
</p:tagLst>
</file>

<file path=ppt/tags/tag3.xml><?xml version="1.0" encoding="utf-8"?>
<p:tagLst xmlns:a="http://schemas.openxmlformats.org/drawingml/2006/main" xmlns:r="http://schemas.openxmlformats.org/officeDocument/2006/relationships" xmlns:p="http://schemas.openxmlformats.org/presentationml/2006/main">
  <p:tag name="TIMING" val="|31.1"/>
</p:tagLst>
</file>

<file path=ppt/tags/tag4.xml><?xml version="1.0" encoding="utf-8"?>
<p:tagLst xmlns:a="http://schemas.openxmlformats.org/drawingml/2006/main" xmlns:r="http://schemas.openxmlformats.org/officeDocument/2006/relationships" xmlns:p="http://schemas.openxmlformats.org/presentationml/2006/main">
  <p:tag name="TIMING" val="|19.1|13.6"/>
</p:tagLst>
</file>

<file path=ppt/tags/tag5.xml><?xml version="1.0" encoding="utf-8"?>
<p:tagLst xmlns:a="http://schemas.openxmlformats.org/drawingml/2006/main" xmlns:r="http://schemas.openxmlformats.org/officeDocument/2006/relationships" xmlns:p="http://schemas.openxmlformats.org/presentationml/2006/main">
  <p:tag name="TIMING" val="|59.6"/>
</p:tagLst>
</file>

<file path=ppt/theme/theme1.xml><?xml version="1.0" encoding="utf-8"?>
<a:theme xmlns:a="http://schemas.openxmlformats.org/drawingml/2006/main" name="Sustainable Creighton">
  <a:themeElements>
    <a:clrScheme name="Creighton University">
      <a:dk1>
        <a:srgbClr val="000000"/>
      </a:dk1>
      <a:lt1>
        <a:srgbClr val="FFFFFF"/>
      </a:lt1>
      <a:dk2>
        <a:srgbClr val="0E2841"/>
      </a:dk2>
      <a:lt2>
        <a:srgbClr val="E8E8E8"/>
      </a:lt2>
      <a:accent1>
        <a:srgbClr val="0069B5"/>
      </a:accent1>
      <a:accent2>
        <a:srgbClr val="17375D"/>
      </a:accent2>
      <a:accent3>
        <a:srgbClr val="3B94E7"/>
      </a:accent3>
      <a:accent4>
        <a:srgbClr val="A9D4EF"/>
      </a:accent4>
      <a:accent5>
        <a:srgbClr val="81D3A8"/>
      </a:accent5>
      <a:accent6>
        <a:srgbClr val="FFCF38"/>
      </a:accent6>
      <a:hlink>
        <a:srgbClr val="467886"/>
      </a:hlink>
      <a:folHlink>
        <a:srgbClr val="96607D"/>
      </a:folHlink>
    </a:clrScheme>
    <a:fontScheme name="Custom 3">
      <a:majorFont>
        <a:latin typeface="Georgia"/>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 Template" id="{4AEF6648-80BE-2747-9896-D474A3C09550}" vid="{6C83C6F9-EBE5-BE4A-8EEE-4DE5C783D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355D362020ED498BC6C388FFDA8180" ma:contentTypeVersion="25" ma:contentTypeDescription="Create a new document." ma:contentTypeScope="" ma:versionID="cb3c2a124550bb39804b84b685fd86e8">
  <xsd:schema xmlns:xsd="http://www.w3.org/2001/XMLSchema" xmlns:xs="http://www.w3.org/2001/XMLSchema" xmlns:p="http://schemas.microsoft.com/office/2006/metadata/properties" xmlns:ns1="http://schemas.microsoft.com/sharepoint/v3" xmlns:ns2="38ebbceb-4ae8-4f8e-826f-b4eb048f6133" xmlns:ns3="08abf7e7-1c5f-45ce-a866-e8883c450a69" targetNamespace="http://schemas.microsoft.com/office/2006/metadata/properties" ma:root="true" ma:fieldsID="e2a02d583cec565bf2eb875c71d41eaa" ns1:_="" ns2:_="" ns3:_="">
    <xsd:import namespace="http://schemas.microsoft.com/sharepoint/v3"/>
    <xsd:import namespace="38ebbceb-4ae8-4f8e-826f-b4eb048f6133"/>
    <xsd:import namespace="08abf7e7-1c5f-45ce-a866-e8883c450a69"/>
    <xsd:element name="properties">
      <xsd:complexType>
        <xsd:sequence>
          <xsd:element name="documentManagement">
            <xsd:complexType>
              <xsd:all>
                <xsd:element ref="ns2:Theme" minOccurs="0"/>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MediaServiceSearchProperties" minOccurs="0"/>
                <xsd:element ref="ns2:MediaServiceBillingMetadata" minOccurs="0"/>
                <xsd:element ref="ns1:AverageRating" minOccurs="0"/>
                <xsd:element ref="ns1:RatingCount" minOccurs="0"/>
                <xsd:element ref="ns1:RatedBy" minOccurs="0"/>
                <xsd:element ref="ns1:Ratings" minOccurs="0"/>
                <xsd:element ref="ns1:LikesCount" minOccurs="0"/>
                <xsd:element ref="ns1:LikedBy" minOccurs="0"/>
                <xsd:element ref="ns2:Comm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25" nillable="true" ma:displayName="Rating (0-5)" ma:decimals="2" ma:description="Average value of all the ratings that have been submitted" ma:internalName="AverageRating" ma:readOnly="true">
      <xsd:simpleType>
        <xsd:restriction base="dms:Number"/>
      </xsd:simpleType>
    </xsd:element>
    <xsd:element name="RatingCount" ma:index="26" nillable="true" ma:displayName="Number of Ratings" ma:decimals="0" ma:description="Number of ratings submitted" ma:internalName="RatingCount" ma:readOnly="true">
      <xsd:simpleType>
        <xsd:restriction base="dms:Number"/>
      </xsd:simpleType>
    </xsd:element>
    <xsd:element name="RatedBy" ma:index="27" nillable="true" ma:displayName="Rated By" ma:description="Users rated the item."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8" nillable="true" ma:displayName="User ratings" ma:description="User ratings for the item" ma:hidden="true" ma:internalName="Ratings">
      <xsd:simpleType>
        <xsd:restriction base="dms:Note"/>
      </xsd:simpleType>
    </xsd:element>
    <xsd:element name="LikesCount" ma:index="29" nillable="true" ma:displayName="Number of Likes" ma:internalName="LikesCount">
      <xsd:simpleType>
        <xsd:restriction base="dms:Unknown"/>
      </xsd:simpleType>
    </xsd:element>
    <xsd:element name="LikedBy" ma:index="30" nillable="true" ma:displayName="Liked By"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8ebbceb-4ae8-4f8e-826f-b4eb048f6133" elementFormDefault="qualified">
    <xsd:import namespace="http://schemas.microsoft.com/office/2006/documentManagement/types"/>
    <xsd:import namespace="http://schemas.microsoft.com/office/infopath/2007/PartnerControls"/>
    <xsd:element name="Theme" ma:index="3" nillable="true" ma:displayName="Theme" ma:description="Academics-Documents related to sustainability in curriculum, faculty seminars, course development, academic departments, and co-curricular learning.&#10;Commuting-Materials related to daily travel to campus, including biking, walking, carpooling, shuttles, and commuting surveys or strategies.&#10;Eco-Reps-Training materials, meeting notes, outreach tools, and resources created by or for the Eco-Reps program.&#10;Education-Informal learning tools such as sustainability tips, guides, literacy assessments, and awareness-building resources for students and staff.&#10;Energy-Reports, data, and initiatives related to electricity, heating, fuel use, renewable energy, and emissions tracking (Scope 1 &amp; 2).&#10;Events-Flyers, planning docs, attendance data, and promotional materials for sustainability-related events, tours, Green Games, and workshops.&#10;Materials-Resources related to material flows on campus — including recycling, composting, reuse, sustainable purchasing, and signage.&#10;Travel-Documents related to university-sponsored travel, sustainable travel policies, scope 3 emissions, and offset strategies." ma:format="Dropdown" ma:internalName="Theme">
      <xsd:simpleType>
        <xsd:restriction base="dms:Choice">
          <xsd:enumeration value="Academics"/>
          <xsd:enumeration value="Commuting"/>
          <xsd:enumeration value="Eco-Reps"/>
          <xsd:enumeration value="Education"/>
          <xsd:enumeration value="Energy"/>
          <xsd:enumeration value="Events"/>
          <xsd:enumeration value="Materials"/>
          <xsd:enumeration value="Travel"/>
        </xsd:restriction>
      </xsd:simpleType>
    </xsd:element>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f575341d-12a3-4b38-8ebc-05827b45ad9c" ma:termSetId="09814cd3-568e-fe90-9814-8d621ff8fb84" ma:anchorId="fba54fb3-c3e1-fe81-a776-ca4b69148c4d" ma:open="true" ma:isKeyword="false">
      <xsd:complexType>
        <xsd:sequence>
          <xsd:element ref="pc:Terms" minOccurs="0" maxOccurs="1"/>
        </xsd:sequence>
      </xsd:complex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Comment" ma:index="31" nillable="true" ma:displayName="Comment" ma:internalName="Comment">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8abf7e7-1c5f-45ce-a866-e8883c450a69"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1e929806-8a7c-45e6-909e-361b75675de8}" ma:internalName="TaxCatchAll" ma:showField="CatchAllData" ma:web="08abf7e7-1c5f-45ce-a866-e8883c450a69">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8ebbceb-4ae8-4f8e-826f-b4eb048f6133">
      <Terms xmlns="http://schemas.microsoft.com/office/infopath/2007/PartnerControls"/>
    </lcf76f155ced4ddcb4097134ff3c332f>
    <TaxCatchAll xmlns="08abf7e7-1c5f-45ce-a866-e8883c450a69" xsi:nil="true"/>
    <Theme xmlns="38ebbceb-4ae8-4f8e-826f-b4eb048f6133" xsi:nil="true"/>
    <LikesCount xmlns="http://schemas.microsoft.com/sharepoint/v3" xsi:nil="true"/>
    <Ratings xmlns="http://schemas.microsoft.com/sharepoint/v3" xsi:nil="true"/>
    <LikedBy xmlns="http://schemas.microsoft.com/sharepoint/v3">
      <UserInfo>
        <DisplayName/>
        <AccountId xsi:nil="true"/>
        <AccountType/>
      </UserInfo>
    </LikedBy>
    <RatedBy xmlns="http://schemas.microsoft.com/sharepoint/v3">
      <UserInfo>
        <DisplayName/>
        <AccountId xsi:nil="true"/>
        <AccountType/>
      </UserInfo>
    </RatedBy>
    <Comment xmlns="38ebbceb-4ae8-4f8e-826f-b4eb048f61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5E0F1A-2683-46FE-86CE-688D2A01DF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8ebbceb-4ae8-4f8e-826f-b4eb048f6133"/>
    <ds:schemaRef ds:uri="08abf7e7-1c5f-45ce-a866-e8883c450a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580EC9-5F90-417F-92F0-827057E8B546}">
  <ds:schemaRefs>
    <ds:schemaRef ds:uri="http://schemas.microsoft.com/office/2006/documentManagement/types"/>
    <ds:schemaRef ds:uri="http://www.w3.org/XML/1998/namespace"/>
    <ds:schemaRef ds:uri="http://purl.org/dc/terms/"/>
    <ds:schemaRef ds:uri="38ebbceb-4ae8-4f8e-826f-b4eb048f6133"/>
    <ds:schemaRef ds:uri="http://schemas.microsoft.com/office/2006/metadata/properties"/>
    <ds:schemaRef ds:uri="http://purl.org/dc/elements/1.1/"/>
    <ds:schemaRef ds:uri="http://schemas.microsoft.com/office/infopath/2007/PartnerControls"/>
    <ds:schemaRef ds:uri="http://purl.org/dc/dcmitype/"/>
    <ds:schemaRef ds:uri="http://schemas.openxmlformats.org/package/2006/metadata/core-properties"/>
    <ds:schemaRef ds:uri="08abf7e7-1c5f-45ce-a866-e8883c450a69"/>
    <ds:schemaRef ds:uri="http://schemas.microsoft.com/sharepoint/v3"/>
  </ds:schemaRefs>
</ds:datastoreItem>
</file>

<file path=customXml/itemProps3.xml><?xml version="1.0" encoding="utf-8"?>
<ds:datastoreItem xmlns:ds="http://schemas.openxmlformats.org/officeDocument/2006/customXml" ds:itemID="{BE177403-2226-45FB-B9AF-19DE118BED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 Template (1)</Template>
  <TotalTime>23883</TotalTime>
  <Words>4871</Words>
  <Application>Microsoft Office PowerPoint</Application>
  <PresentationFormat>Widescreen</PresentationFormat>
  <Paragraphs>291</Paragraphs>
  <Slides>23</Slides>
  <Notes>18</Notes>
  <HiddenSlides>1</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Sustainable Creighton</vt:lpstr>
      <vt:lpstr>Notes on this presentation</vt:lpstr>
      <vt:lpstr>Sustainability’s  Wicked Problem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Sustainability’s  Wicked Problem</vt:lpstr>
      <vt:lpstr>PowerPoint Presentation</vt:lpstr>
      <vt:lpstr>References</vt:lpstr>
      <vt:lpstr>References</vt:lpstr>
      <vt:lpstr>References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Baruth, Andrew G</dc:creator>
  <cp:lastModifiedBy>Baruth, Andrew G</cp:lastModifiedBy>
  <cp:revision>9</cp:revision>
  <dcterms:created xsi:type="dcterms:W3CDTF">2025-07-25T18:10:57Z</dcterms:created>
  <dcterms:modified xsi:type="dcterms:W3CDTF">2026-07-09T14:28:27Z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0x010100C2355D362020ED498BC6C388FFDA8180</vt:lpwstr>
  </property>
</Properties>
</file>